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73" r:id="rId2"/>
    <p:sldId id="256" r:id="rId3"/>
    <p:sldId id="258" r:id="rId4"/>
    <p:sldId id="257" r:id="rId5"/>
    <p:sldId id="261" r:id="rId6"/>
    <p:sldId id="265" r:id="rId7"/>
    <p:sldId id="266" r:id="rId8"/>
    <p:sldId id="263" r:id="rId9"/>
    <p:sldId id="278" r:id="rId10"/>
    <p:sldId id="268" r:id="rId11"/>
    <p:sldId id="264" r:id="rId12"/>
    <p:sldId id="285" r:id="rId13"/>
    <p:sldId id="283" r:id="rId14"/>
    <p:sldId id="267" r:id="rId15"/>
    <p:sldId id="272" r:id="rId16"/>
    <p:sldId id="289" r:id="rId17"/>
    <p:sldId id="286" r:id="rId18"/>
    <p:sldId id="287" r:id="rId19"/>
    <p:sldId id="288" r:id="rId20"/>
  </p:sldIdLst>
  <p:sldSz cx="9144000" cy="6858000" type="screen4x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6600"/>
    <a:srgbClr val="0000FF"/>
    <a:srgbClr val="808080"/>
    <a:srgbClr val="A1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83" autoAdjust="0"/>
  </p:normalViewPr>
  <p:slideViewPr>
    <p:cSldViewPr>
      <p:cViewPr varScale="1">
        <p:scale>
          <a:sx n="64" d="100"/>
          <a:sy n="64" d="100"/>
        </p:scale>
        <p:origin x="6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3724F-EC91-4CD7-A462-7C1FB11F14FA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04D5-B50E-49DB-B89C-0FF2E1C37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F04D5-B50E-49DB-B89C-0FF2E1C37EE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44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r>
              <a:rPr lang="zh-TW" altLang="en-US"/>
              <a:t>  芳瑜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>
            <a:extLst>
              <a:ext uri="{FF2B5EF4-FFF2-40B4-BE49-F238E27FC236}">
                <a16:creationId xmlns:a16="http://schemas.microsoft.com/office/drawing/2014/main" id="{049BA0FA-D072-4523-BF00-1C23FD917B8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D582ADE7-27EB-4217-820D-F70AD8C0A2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87B79100-1337-4742-9B31-1FF4EF88B0B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0" y="758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5BD90EF1-EC3D-4B70-A53B-F0DBA88B8B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8" y="758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96DABF9A-3EF6-4114-AA3B-E42275C3527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3" y="68580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8D2917FC-8844-45D5-B7FF-C544E928C8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01D95830-3828-4E7E-9931-A4F4257B5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5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7" name="副標題 4">
            <a:extLst>
              <a:ext uri="{FF2B5EF4-FFF2-40B4-BE49-F238E27FC236}">
                <a16:creationId xmlns:a16="http://schemas.microsoft.com/office/drawing/2014/main" id="{929D32BF-1A2C-4EA6-BE52-3A42876BDA66}"/>
              </a:ext>
            </a:extLst>
          </p:cNvPr>
          <p:cNvSpPr txBox="1">
            <a:spLocks/>
          </p:cNvSpPr>
          <p:nvPr/>
        </p:nvSpPr>
        <p:spPr>
          <a:xfrm>
            <a:off x="6616617" y="6405230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2808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4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20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A6D34404-EB01-43D4-932D-7AF7D9C0422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1AFDC140-7706-42FE-957A-28BC1280B7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4952434-2716-4C2E-995C-F38BF1F73A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0" y="758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C493765-8060-453C-9952-E5E5E6530B9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8" y="758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4D49426B-275A-47D1-9155-678C2435F22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3" y="68580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1315073-75D3-4BEB-9555-2CFE7A912F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E8C9546-6068-4894-91A5-15684E43F4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5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pic>
        <p:nvPicPr>
          <p:cNvPr id="9" name="Picture 17" descr="2_02">
            <a:extLst>
              <a:ext uri="{FF2B5EF4-FFF2-40B4-BE49-F238E27FC236}">
                <a16:creationId xmlns:a16="http://schemas.microsoft.com/office/drawing/2014/main" id="{960072E2-2C41-47DD-B508-160155CE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6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r>
              <a:rPr lang="zh-TW" altLang="en-US" dirty="0"/>
              <a:t>  芳瑜</a:t>
            </a: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39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8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8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6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45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2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08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3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8A97A9-2E30-4936-A7C7-379A4E7FC450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38" descr="2_02">
            <a:extLst>
              <a:ext uri="{FF2B5EF4-FFF2-40B4-BE49-F238E27FC236}">
                <a16:creationId xmlns:a16="http://schemas.microsoft.com/office/drawing/2014/main" id="{1647956A-FBE4-4934-864F-3AEDF779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標題 4">
            <a:extLst>
              <a:ext uri="{FF2B5EF4-FFF2-40B4-BE49-F238E27FC236}">
                <a16:creationId xmlns:a16="http://schemas.microsoft.com/office/drawing/2014/main" id="{5EAF91F6-46E0-461F-84B2-436E4C02C242}"/>
              </a:ext>
            </a:extLst>
          </p:cNvPr>
          <p:cNvSpPr txBox="1">
            <a:spLocks/>
          </p:cNvSpPr>
          <p:nvPr/>
        </p:nvSpPr>
        <p:spPr>
          <a:xfrm>
            <a:off x="6616617" y="6405230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35762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6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cc.site.nthu.edu.tw/p/406-1285-179631,r237.php?Lang=zh-t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earning.site.nthu.edu.tw/p/412-1319-2140.php?Lang=zh-tw" TargetMode="External"/><Relationship Id="rId4" Type="http://schemas.openxmlformats.org/officeDocument/2006/relationships/hyperlink" Target="https://learning.site.nthu.edu.tw/p/412-1319-12836.php?Lang=zh-t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learn@my.nthu.edu.tw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.nthu.edu.tw/~gplab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phys.nthu.edu.tw/~gplab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直線接點 137">
            <a:extLst>
              <a:ext uri="{FF2B5EF4-FFF2-40B4-BE49-F238E27FC236}">
                <a16:creationId xmlns:a16="http://schemas.microsoft.com/office/drawing/2014/main" id="{FE400686-D53D-4897-B7A0-AEAF22C232E4}"/>
              </a:ext>
            </a:extLst>
          </p:cNvPr>
          <p:cNvCxnSpPr/>
          <p:nvPr/>
        </p:nvCxnSpPr>
        <p:spPr>
          <a:xfrm>
            <a:off x="36512" y="5157192"/>
            <a:ext cx="9144000" cy="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BAF0BF41-3639-45E1-9124-F16C7007D872}"/>
              </a:ext>
            </a:extLst>
          </p:cNvPr>
          <p:cNvGrpSpPr/>
          <p:nvPr/>
        </p:nvGrpSpPr>
        <p:grpSpPr>
          <a:xfrm>
            <a:off x="520" y="746752"/>
            <a:ext cx="9180000" cy="5807725"/>
            <a:chOff x="520" y="746752"/>
            <a:chExt cx="9180000" cy="5807725"/>
          </a:xfrm>
        </p:grpSpPr>
        <p:sp>
          <p:nvSpPr>
            <p:cNvPr id="3" name="手繪多邊形 2"/>
            <p:cNvSpPr/>
            <p:nvPr/>
          </p:nvSpPr>
          <p:spPr>
            <a:xfrm>
              <a:off x="2351375" y="5445224"/>
              <a:ext cx="6492348" cy="795787"/>
            </a:xfrm>
            <a:custGeom>
              <a:avLst/>
              <a:gdLst>
                <a:gd name="connsiteX0" fmla="*/ 346691 w 7013709"/>
                <a:gd name="connsiteY0" fmla="*/ 1379959 h 1379959"/>
                <a:gd name="connsiteX1" fmla="*/ 751805 w 7013709"/>
                <a:gd name="connsiteY1" fmla="*/ 95169 h 1379959"/>
                <a:gd name="connsiteX2" fmla="*/ 7013709 w 7013709"/>
                <a:gd name="connsiteY2" fmla="*/ 95169 h 1379959"/>
                <a:gd name="connsiteX3" fmla="*/ 7013709 w 7013709"/>
                <a:gd name="connsiteY3" fmla="*/ 95169 h 1379959"/>
                <a:gd name="connsiteX0" fmla="*/ 327474 w 7040791"/>
                <a:gd name="connsiteY0" fmla="*/ 1355096 h 1355096"/>
                <a:gd name="connsiteX1" fmla="*/ 778887 w 7040791"/>
                <a:gd name="connsiteY1" fmla="*/ 93455 h 1355096"/>
                <a:gd name="connsiteX2" fmla="*/ 7040791 w 7040791"/>
                <a:gd name="connsiteY2" fmla="*/ 93455 h 1355096"/>
                <a:gd name="connsiteX3" fmla="*/ 7040791 w 7040791"/>
                <a:gd name="connsiteY3" fmla="*/ 93455 h 1355096"/>
                <a:gd name="connsiteX0" fmla="*/ 125944 w 6839261"/>
                <a:gd name="connsiteY0" fmla="*/ 1355096 h 1355096"/>
                <a:gd name="connsiteX1" fmla="*/ 577357 w 6839261"/>
                <a:gd name="connsiteY1" fmla="*/ 93455 h 1355096"/>
                <a:gd name="connsiteX2" fmla="*/ 6839261 w 6839261"/>
                <a:gd name="connsiteY2" fmla="*/ 93455 h 1355096"/>
                <a:gd name="connsiteX3" fmla="*/ 6839261 w 6839261"/>
                <a:gd name="connsiteY3" fmla="*/ 93455 h 1355096"/>
                <a:gd name="connsiteX0" fmla="*/ 0 w 6713317"/>
                <a:gd name="connsiteY0" fmla="*/ 1382701 h 1382701"/>
                <a:gd name="connsiteX1" fmla="*/ 1215342 w 6713317"/>
                <a:gd name="connsiteY1" fmla="*/ 86336 h 1382701"/>
                <a:gd name="connsiteX2" fmla="*/ 6713317 w 6713317"/>
                <a:gd name="connsiteY2" fmla="*/ 121060 h 1382701"/>
                <a:gd name="connsiteX3" fmla="*/ 6713317 w 6713317"/>
                <a:gd name="connsiteY3" fmla="*/ 121060 h 1382701"/>
                <a:gd name="connsiteX0" fmla="*/ 0 w 6713317"/>
                <a:gd name="connsiteY0" fmla="*/ 1337398 h 1337398"/>
                <a:gd name="connsiteX1" fmla="*/ 983849 w 6713317"/>
                <a:gd name="connsiteY1" fmla="*/ 98906 h 1337398"/>
                <a:gd name="connsiteX2" fmla="*/ 6713317 w 6713317"/>
                <a:gd name="connsiteY2" fmla="*/ 75757 h 1337398"/>
                <a:gd name="connsiteX3" fmla="*/ 6713317 w 6713317"/>
                <a:gd name="connsiteY3" fmla="*/ 75757 h 1337398"/>
                <a:gd name="connsiteX0" fmla="*/ 0 w 6713317"/>
                <a:gd name="connsiteY0" fmla="*/ 1261641 h 1261641"/>
                <a:gd name="connsiteX1" fmla="*/ 983849 w 6713317"/>
                <a:gd name="connsiteY1" fmla="*/ 23149 h 1261641"/>
                <a:gd name="connsiteX2" fmla="*/ 6713317 w 6713317"/>
                <a:gd name="connsiteY2" fmla="*/ 0 h 1261641"/>
                <a:gd name="connsiteX3" fmla="*/ 6713317 w 6713317"/>
                <a:gd name="connsiteY3" fmla="*/ 0 h 1261641"/>
                <a:gd name="connsiteX0" fmla="*/ 3098 w 6716415"/>
                <a:gd name="connsiteY0" fmla="*/ 1261641 h 1261641"/>
                <a:gd name="connsiteX1" fmla="*/ 986947 w 6716415"/>
                <a:gd name="connsiteY1" fmla="*/ 23149 h 1261641"/>
                <a:gd name="connsiteX2" fmla="*/ 6716415 w 6716415"/>
                <a:gd name="connsiteY2" fmla="*/ 0 h 1261641"/>
                <a:gd name="connsiteX3" fmla="*/ 6716415 w 6716415"/>
                <a:gd name="connsiteY3" fmla="*/ 0 h 126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6415" h="1261641">
                  <a:moveTo>
                    <a:pt x="3098" y="1261641"/>
                  </a:moveTo>
                  <a:cubicBezTo>
                    <a:pt x="20459" y="645289"/>
                    <a:pt x="-178238" y="25078"/>
                    <a:pt x="986947" y="23149"/>
                  </a:cubicBezTo>
                  <a:lnTo>
                    <a:pt x="6716415" y="0"/>
                  </a:lnTo>
                  <a:lnTo>
                    <a:pt x="671641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053712" y="6165303"/>
              <a:ext cx="5713366" cy="143999"/>
            </a:xfrm>
            <a:prstGeom prst="rect">
              <a:avLst/>
            </a:prstGeom>
            <a:solidFill>
              <a:srgbClr val="3366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47659" y="6309319"/>
              <a:ext cx="1224136" cy="245158"/>
            </a:xfrm>
            <a:prstGeom prst="roundRect">
              <a:avLst/>
            </a:prstGeom>
            <a:solidFill>
              <a:srgbClr val="FFFF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33" name="群組 132"/>
            <p:cNvGrpSpPr/>
            <p:nvPr/>
          </p:nvGrpSpPr>
          <p:grpSpPr>
            <a:xfrm>
              <a:off x="346128" y="746752"/>
              <a:ext cx="8453400" cy="4375885"/>
              <a:chOff x="179512" y="365417"/>
              <a:chExt cx="8745148" cy="3863663"/>
            </a:xfrm>
            <a:solidFill>
              <a:schemeClr val="bg1"/>
            </a:solidFill>
          </p:grpSpPr>
          <p:sp>
            <p:nvSpPr>
              <p:cNvPr id="5" name="圓角矩形 4"/>
              <p:cNvSpPr/>
              <p:nvPr/>
            </p:nvSpPr>
            <p:spPr>
              <a:xfrm>
                <a:off x="179512" y="37095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179512" y="6926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179512" y="10527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179512" y="141277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179512" y="177281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179512" y="21328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179512" y="24928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179512" y="28529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179512" y="322146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179512" y="35899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179512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1408235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2032278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3135698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矩形 19"/>
              <p:cNvSpPr/>
              <p:nvPr/>
            </p:nvSpPr>
            <p:spPr>
              <a:xfrm>
                <a:off x="3777907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圓角矩形 20"/>
              <p:cNvSpPr/>
              <p:nvPr/>
            </p:nvSpPr>
            <p:spPr>
              <a:xfrm>
                <a:off x="4932040" y="3941048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圓角矩形 21"/>
              <p:cNvSpPr/>
              <p:nvPr/>
            </p:nvSpPr>
            <p:spPr>
              <a:xfrm>
                <a:off x="5575121" y="393761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圓角矩形 22"/>
              <p:cNvSpPr/>
              <p:nvPr/>
            </p:nvSpPr>
            <p:spPr>
              <a:xfrm>
                <a:off x="6732240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圓角矩形 23"/>
              <p:cNvSpPr/>
              <p:nvPr/>
            </p:nvSpPr>
            <p:spPr>
              <a:xfrm>
                <a:off x="7372334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圓角矩形 24"/>
              <p:cNvSpPr/>
              <p:nvPr/>
            </p:nvSpPr>
            <p:spPr>
              <a:xfrm>
                <a:off x="8368892" y="3918188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圓角矩形 25"/>
              <p:cNvSpPr/>
              <p:nvPr/>
            </p:nvSpPr>
            <p:spPr>
              <a:xfrm>
                <a:off x="1403648" y="37095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圓角矩形 26"/>
              <p:cNvSpPr/>
              <p:nvPr/>
            </p:nvSpPr>
            <p:spPr>
              <a:xfrm>
                <a:off x="1403648" y="6926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1403648" y="10527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圓角矩形 28"/>
              <p:cNvSpPr/>
              <p:nvPr/>
            </p:nvSpPr>
            <p:spPr>
              <a:xfrm>
                <a:off x="1403648" y="141277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>
              <a:xfrm>
                <a:off x="1403648" y="177281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圓角矩形 30"/>
              <p:cNvSpPr/>
              <p:nvPr/>
            </p:nvSpPr>
            <p:spPr>
              <a:xfrm>
                <a:off x="1403648" y="21328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矩形 31"/>
              <p:cNvSpPr/>
              <p:nvPr/>
            </p:nvSpPr>
            <p:spPr>
              <a:xfrm>
                <a:off x="1403648" y="24928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圓角矩形 32"/>
              <p:cNvSpPr/>
              <p:nvPr/>
            </p:nvSpPr>
            <p:spPr>
              <a:xfrm>
                <a:off x="1403648" y="28529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1403648" y="322146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矩形 34"/>
              <p:cNvSpPr/>
              <p:nvPr/>
            </p:nvSpPr>
            <p:spPr>
              <a:xfrm>
                <a:off x="1403648" y="35899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矩形 35"/>
              <p:cNvSpPr/>
              <p:nvPr/>
            </p:nvSpPr>
            <p:spPr>
              <a:xfrm>
                <a:off x="2036370" y="36541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圓角矩形 36"/>
              <p:cNvSpPr/>
              <p:nvPr/>
            </p:nvSpPr>
            <p:spPr>
              <a:xfrm>
                <a:off x="2036370" y="7105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2036370" y="10706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>
              <a:xfrm>
                <a:off x="2036370" y="14306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2036370" y="17906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2036370" y="21507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2036370" y="25107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2036370" y="28708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2036370" y="32393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2036370" y="36078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3131840" y="381269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3131840" y="7075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圓角矩形 47"/>
              <p:cNvSpPr/>
              <p:nvPr/>
            </p:nvSpPr>
            <p:spPr>
              <a:xfrm>
                <a:off x="3131840" y="106763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3131840" y="142767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3131840" y="178771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圓角矩形 50"/>
              <p:cNvSpPr/>
              <p:nvPr/>
            </p:nvSpPr>
            <p:spPr>
              <a:xfrm>
                <a:off x="3131840" y="214775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圓角矩形 51"/>
              <p:cNvSpPr/>
              <p:nvPr/>
            </p:nvSpPr>
            <p:spPr>
              <a:xfrm>
                <a:off x="3131840" y="25077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圓角矩形 52"/>
              <p:cNvSpPr/>
              <p:nvPr/>
            </p:nvSpPr>
            <p:spPr>
              <a:xfrm>
                <a:off x="3131840" y="286783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圓角矩形 53"/>
              <p:cNvSpPr/>
              <p:nvPr/>
            </p:nvSpPr>
            <p:spPr>
              <a:xfrm>
                <a:off x="3131840" y="323636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圓角矩形 54"/>
              <p:cNvSpPr/>
              <p:nvPr/>
            </p:nvSpPr>
            <p:spPr>
              <a:xfrm>
                <a:off x="3131840" y="36048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3768548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3768548" y="7041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3768548" y="10641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3768548" y="14242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0" name="圓角矩形 59"/>
              <p:cNvSpPr/>
              <p:nvPr/>
            </p:nvSpPr>
            <p:spPr>
              <a:xfrm>
                <a:off x="3768548" y="178427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圓角矩形 60"/>
              <p:cNvSpPr/>
              <p:nvPr/>
            </p:nvSpPr>
            <p:spPr>
              <a:xfrm>
                <a:off x="3768548" y="21443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圓角矩形 61"/>
              <p:cNvSpPr/>
              <p:nvPr/>
            </p:nvSpPr>
            <p:spPr>
              <a:xfrm>
                <a:off x="3768548" y="25043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圓角矩形 62"/>
              <p:cNvSpPr/>
              <p:nvPr/>
            </p:nvSpPr>
            <p:spPr>
              <a:xfrm>
                <a:off x="3768548" y="28643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圓角矩形 63"/>
              <p:cNvSpPr/>
              <p:nvPr/>
            </p:nvSpPr>
            <p:spPr>
              <a:xfrm>
                <a:off x="3768548" y="32329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圓角矩形 64"/>
              <p:cNvSpPr/>
              <p:nvPr/>
            </p:nvSpPr>
            <p:spPr>
              <a:xfrm>
                <a:off x="3768548" y="36014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圓角矩形 65"/>
              <p:cNvSpPr/>
              <p:nvPr/>
            </p:nvSpPr>
            <p:spPr>
              <a:xfrm>
                <a:off x="4932040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圓角矩形 66"/>
              <p:cNvSpPr/>
              <p:nvPr/>
            </p:nvSpPr>
            <p:spPr>
              <a:xfrm>
                <a:off x="4932040" y="6964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圓角矩形 67"/>
              <p:cNvSpPr/>
              <p:nvPr/>
            </p:nvSpPr>
            <p:spPr>
              <a:xfrm>
                <a:off x="4932040" y="105648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圓角矩形 68"/>
              <p:cNvSpPr/>
              <p:nvPr/>
            </p:nvSpPr>
            <p:spPr>
              <a:xfrm>
                <a:off x="4932040" y="141652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圓角矩形 69"/>
              <p:cNvSpPr/>
              <p:nvPr/>
            </p:nvSpPr>
            <p:spPr>
              <a:xfrm>
                <a:off x="4932040" y="177656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圓角矩形 70"/>
              <p:cNvSpPr/>
              <p:nvPr/>
            </p:nvSpPr>
            <p:spPr>
              <a:xfrm>
                <a:off x="4932040" y="213660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2" name="圓角矩形 71"/>
              <p:cNvSpPr/>
              <p:nvPr/>
            </p:nvSpPr>
            <p:spPr>
              <a:xfrm>
                <a:off x="4932040" y="24966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3" name="圓角矩形 72"/>
              <p:cNvSpPr/>
              <p:nvPr/>
            </p:nvSpPr>
            <p:spPr>
              <a:xfrm>
                <a:off x="4932040" y="285668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4" name="圓角矩形 73"/>
              <p:cNvSpPr/>
              <p:nvPr/>
            </p:nvSpPr>
            <p:spPr>
              <a:xfrm>
                <a:off x="4932040" y="322521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5" name="圓角矩形 74"/>
              <p:cNvSpPr/>
              <p:nvPr/>
            </p:nvSpPr>
            <p:spPr>
              <a:xfrm>
                <a:off x="4932040" y="35937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圓角矩形 75"/>
              <p:cNvSpPr/>
              <p:nvPr/>
            </p:nvSpPr>
            <p:spPr>
              <a:xfrm>
                <a:off x="5575121" y="385171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7" name="圓角矩形 76"/>
              <p:cNvSpPr/>
              <p:nvPr/>
            </p:nvSpPr>
            <p:spPr>
              <a:xfrm>
                <a:off x="5575121" y="6899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圓角矩形 77"/>
              <p:cNvSpPr/>
              <p:nvPr/>
            </p:nvSpPr>
            <p:spPr>
              <a:xfrm>
                <a:off x="5575121" y="10499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9" name="圓角矩形 78"/>
              <p:cNvSpPr/>
              <p:nvPr/>
            </p:nvSpPr>
            <p:spPr>
              <a:xfrm>
                <a:off x="5575121" y="14100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0" name="圓角矩形 79"/>
              <p:cNvSpPr/>
              <p:nvPr/>
            </p:nvSpPr>
            <p:spPr>
              <a:xfrm>
                <a:off x="5575121" y="17700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1" name="圓角矩形 80"/>
              <p:cNvSpPr/>
              <p:nvPr/>
            </p:nvSpPr>
            <p:spPr>
              <a:xfrm>
                <a:off x="5575121" y="21301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2" name="圓角矩形 81"/>
              <p:cNvSpPr/>
              <p:nvPr/>
            </p:nvSpPr>
            <p:spPr>
              <a:xfrm>
                <a:off x="5575121" y="24901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圓角矩形 82"/>
              <p:cNvSpPr/>
              <p:nvPr/>
            </p:nvSpPr>
            <p:spPr>
              <a:xfrm>
                <a:off x="5575121" y="28501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4" name="圓角矩形 83"/>
              <p:cNvSpPr/>
              <p:nvPr/>
            </p:nvSpPr>
            <p:spPr>
              <a:xfrm>
                <a:off x="5575121" y="32187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5" name="圓角矩形 84"/>
              <p:cNvSpPr/>
              <p:nvPr/>
            </p:nvSpPr>
            <p:spPr>
              <a:xfrm>
                <a:off x="5575121" y="35872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6" name="圓角矩形 85"/>
              <p:cNvSpPr/>
              <p:nvPr/>
            </p:nvSpPr>
            <p:spPr>
              <a:xfrm>
                <a:off x="6732240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7" name="圓角矩形 86"/>
              <p:cNvSpPr/>
              <p:nvPr/>
            </p:nvSpPr>
            <p:spPr>
              <a:xfrm>
                <a:off x="6732240" y="7041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8" name="圓角矩形 87"/>
              <p:cNvSpPr/>
              <p:nvPr/>
            </p:nvSpPr>
            <p:spPr>
              <a:xfrm>
                <a:off x="6732240" y="10641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9" name="圓角矩形 88"/>
              <p:cNvSpPr/>
              <p:nvPr/>
            </p:nvSpPr>
            <p:spPr>
              <a:xfrm>
                <a:off x="6732240" y="14242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0" name="圓角矩形 89"/>
              <p:cNvSpPr/>
              <p:nvPr/>
            </p:nvSpPr>
            <p:spPr>
              <a:xfrm>
                <a:off x="6732240" y="178427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1" name="圓角矩形 90"/>
              <p:cNvSpPr/>
              <p:nvPr/>
            </p:nvSpPr>
            <p:spPr>
              <a:xfrm>
                <a:off x="6732240" y="21443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2" name="圓角矩形 91"/>
              <p:cNvSpPr/>
              <p:nvPr/>
            </p:nvSpPr>
            <p:spPr>
              <a:xfrm>
                <a:off x="6732240" y="25043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3" name="圓角矩形 92"/>
              <p:cNvSpPr/>
              <p:nvPr/>
            </p:nvSpPr>
            <p:spPr>
              <a:xfrm>
                <a:off x="6732240" y="28643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4" name="圓角矩形 93"/>
              <p:cNvSpPr/>
              <p:nvPr/>
            </p:nvSpPr>
            <p:spPr>
              <a:xfrm>
                <a:off x="6732240" y="32329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5" name="圓角矩形 94"/>
              <p:cNvSpPr/>
              <p:nvPr/>
            </p:nvSpPr>
            <p:spPr>
              <a:xfrm>
                <a:off x="6732240" y="36014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6" name="圓角矩形 95"/>
              <p:cNvSpPr/>
              <p:nvPr/>
            </p:nvSpPr>
            <p:spPr>
              <a:xfrm>
                <a:off x="7370839" y="408829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7" name="圓角矩形 96"/>
              <p:cNvSpPr/>
              <p:nvPr/>
            </p:nvSpPr>
            <p:spPr>
              <a:xfrm>
                <a:off x="7370839" y="7099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8" name="圓角矩形 97"/>
              <p:cNvSpPr/>
              <p:nvPr/>
            </p:nvSpPr>
            <p:spPr>
              <a:xfrm>
                <a:off x="7370839" y="10700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圓角矩形 98"/>
              <p:cNvSpPr/>
              <p:nvPr/>
            </p:nvSpPr>
            <p:spPr>
              <a:xfrm>
                <a:off x="7370839" y="143007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圓角矩形 99"/>
              <p:cNvSpPr/>
              <p:nvPr/>
            </p:nvSpPr>
            <p:spPr>
              <a:xfrm>
                <a:off x="7370839" y="179011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1" name="圓角矩形 100"/>
              <p:cNvSpPr/>
              <p:nvPr/>
            </p:nvSpPr>
            <p:spPr>
              <a:xfrm>
                <a:off x="7370839" y="215015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2" name="圓角矩形 101"/>
              <p:cNvSpPr/>
              <p:nvPr/>
            </p:nvSpPr>
            <p:spPr>
              <a:xfrm>
                <a:off x="7370839" y="25101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" name="圓角矩形 102"/>
              <p:cNvSpPr/>
              <p:nvPr/>
            </p:nvSpPr>
            <p:spPr>
              <a:xfrm>
                <a:off x="7370839" y="28702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" name="圓角矩形 103"/>
              <p:cNvSpPr/>
              <p:nvPr/>
            </p:nvSpPr>
            <p:spPr>
              <a:xfrm>
                <a:off x="7370839" y="32387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5" name="圓角矩形 104"/>
              <p:cNvSpPr/>
              <p:nvPr/>
            </p:nvSpPr>
            <p:spPr>
              <a:xfrm>
                <a:off x="7370839" y="36072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6" name="圓角矩形 105"/>
              <p:cNvSpPr/>
              <p:nvPr/>
            </p:nvSpPr>
            <p:spPr>
              <a:xfrm>
                <a:off x="8368892" y="41306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7" name="圓角矩形 106"/>
              <p:cNvSpPr/>
              <p:nvPr/>
            </p:nvSpPr>
            <p:spPr>
              <a:xfrm>
                <a:off x="8368892" y="725643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8" name="圓角矩形 107"/>
              <p:cNvSpPr/>
              <p:nvPr/>
            </p:nvSpPr>
            <p:spPr>
              <a:xfrm>
                <a:off x="8368892" y="102730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9" name="圓角矩形 108"/>
              <p:cNvSpPr/>
              <p:nvPr/>
            </p:nvSpPr>
            <p:spPr>
              <a:xfrm>
                <a:off x="8368892" y="138734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0" name="圓角矩形 109"/>
              <p:cNvSpPr/>
              <p:nvPr/>
            </p:nvSpPr>
            <p:spPr>
              <a:xfrm>
                <a:off x="8368892" y="174738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1" name="圓角矩形 110"/>
              <p:cNvSpPr/>
              <p:nvPr/>
            </p:nvSpPr>
            <p:spPr>
              <a:xfrm>
                <a:off x="8368892" y="210742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2" name="圓角矩形 111"/>
              <p:cNvSpPr/>
              <p:nvPr/>
            </p:nvSpPr>
            <p:spPr>
              <a:xfrm>
                <a:off x="8368892" y="24674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3" name="圓角矩形 112"/>
              <p:cNvSpPr/>
              <p:nvPr/>
            </p:nvSpPr>
            <p:spPr>
              <a:xfrm>
                <a:off x="8368892" y="282750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4" name="圓角矩形 113"/>
              <p:cNvSpPr/>
              <p:nvPr/>
            </p:nvSpPr>
            <p:spPr>
              <a:xfrm>
                <a:off x="8368892" y="31960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5" name="圓角矩形 114"/>
              <p:cNvSpPr/>
              <p:nvPr/>
            </p:nvSpPr>
            <p:spPr>
              <a:xfrm>
                <a:off x="8368892" y="35645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137" name="直線接點 136"/>
            <p:cNvCxnSpPr/>
            <p:nvPr/>
          </p:nvCxnSpPr>
          <p:spPr>
            <a:xfrm>
              <a:off x="36520" y="3933055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圓角矩形 116"/>
            <p:cNvSpPr/>
            <p:nvPr/>
          </p:nvSpPr>
          <p:spPr>
            <a:xfrm>
              <a:off x="539704" y="3654124"/>
              <a:ext cx="1368000" cy="14310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星期一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1+2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6" name="直線接點 135"/>
            <p:cNvCxnSpPr/>
            <p:nvPr/>
          </p:nvCxnSpPr>
          <p:spPr>
            <a:xfrm>
              <a:off x="520" y="2708920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圓角矩形 117"/>
            <p:cNvSpPr/>
            <p:nvPr/>
          </p:nvSpPr>
          <p:spPr>
            <a:xfrm>
              <a:off x="539704" y="1983278"/>
              <a:ext cx="1368000" cy="14243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星期一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3+4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圓角矩形 118"/>
            <p:cNvSpPr/>
            <p:nvPr/>
          </p:nvSpPr>
          <p:spPr>
            <a:xfrm>
              <a:off x="2267896" y="2751252"/>
              <a:ext cx="1368000" cy="233393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星期二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6+7+8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圓角矩形 120"/>
            <p:cNvSpPr/>
            <p:nvPr/>
          </p:nvSpPr>
          <p:spPr>
            <a:xfrm>
              <a:off x="3995936" y="3580925"/>
              <a:ext cx="1368000" cy="14447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星期三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9+10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5" name="直線接點 134"/>
            <p:cNvCxnSpPr/>
            <p:nvPr/>
          </p:nvCxnSpPr>
          <p:spPr>
            <a:xfrm>
              <a:off x="36512" y="1484784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圓角矩形 121"/>
            <p:cNvSpPr/>
            <p:nvPr/>
          </p:nvSpPr>
          <p:spPr>
            <a:xfrm>
              <a:off x="3996088" y="1965965"/>
              <a:ext cx="1368000" cy="14630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星期三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11+12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5" name="圓角矩形 124"/>
            <p:cNvSpPr/>
            <p:nvPr/>
          </p:nvSpPr>
          <p:spPr>
            <a:xfrm>
              <a:off x="5724280" y="1545812"/>
              <a:ext cx="1368000" cy="14267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星期四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-15+16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圓角矩形 125"/>
            <p:cNvSpPr/>
            <p:nvPr/>
          </p:nvSpPr>
          <p:spPr>
            <a:xfrm>
              <a:off x="5724280" y="3212896"/>
              <a:ext cx="1368000" cy="18722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星期四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-13+14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圓角矩形 128"/>
            <p:cNvSpPr/>
            <p:nvPr/>
          </p:nvSpPr>
          <p:spPr>
            <a:xfrm>
              <a:off x="3923928" y="5445224"/>
              <a:ext cx="4178412" cy="431278"/>
            </a:xfrm>
            <a:prstGeom prst="roundRect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講桌</a:t>
              </a:r>
              <a:endPara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圓角矩形 129"/>
            <p:cNvSpPr/>
            <p:nvPr/>
          </p:nvSpPr>
          <p:spPr>
            <a:xfrm>
              <a:off x="7380464" y="2457229"/>
              <a:ext cx="1368000" cy="26279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星期五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-17+18</a:t>
              </a: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+19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文字方塊 144">
              <a:extLst>
                <a:ext uri="{FF2B5EF4-FFF2-40B4-BE49-F238E27FC236}">
                  <a16:creationId xmlns:a16="http://schemas.microsoft.com/office/drawing/2014/main" id="{C6E3FDE4-9FA7-41F5-8A59-E21930C1C7DF}"/>
                </a:ext>
              </a:extLst>
            </p:cNvPr>
            <p:cNvSpPr txBox="1"/>
            <p:nvPr/>
          </p:nvSpPr>
          <p:spPr>
            <a:xfrm>
              <a:off x="614741" y="568265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門</a:t>
              </a:r>
            </a:p>
          </p:txBody>
        </p:sp>
      </p:grpSp>
      <p:sp>
        <p:nvSpPr>
          <p:cNvPr id="116" name="標題 115">
            <a:extLst>
              <a:ext uri="{FF2B5EF4-FFF2-40B4-BE49-F238E27FC236}">
                <a16:creationId xmlns:a16="http://schemas.microsoft.com/office/drawing/2014/main" id="{DEC42083-AE70-468D-8790-FB1D610AA6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5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助教座位</a:t>
            </a:r>
          </a:p>
        </p:txBody>
      </p:sp>
    </p:spTree>
    <p:extLst>
      <p:ext uri="{BB962C8B-B14F-4D97-AF65-F5344CB8AC3E}">
        <p14:creationId xmlns:p14="http://schemas.microsoft.com/office/powerpoint/2010/main" val="62204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000" y="1318782"/>
            <a:ext cx="8640000" cy="47025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講師助教課與實驗預作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講師助教課須由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預作並熟悉實驗，分析與紀錄，預作請簽到退，未到者扣薪。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實驗課課前小考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實驗課需課前小考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可講解後再考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實驗器材清點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實驗前學生清點，實驗後助教清點，損壞需告知技術員。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每堂實驗課簽到退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1F R123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辦公室簽名到退。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4F76648-81E6-4E4E-9474-5C1B531AE2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rmAutofit/>
          </a:bodyPr>
          <a:lstStyle/>
          <a:p>
            <a:pPr algn="ctr" rtl="0" eaLnBrk="0" fontAlgn="base" latinLnBrk="0" hangingPunct="0"/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講師助教責任義務</a:t>
            </a:r>
            <a:endParaRPr lang="zh-TW" altLang="en-US" sz="4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29" y="184224"/>
            <a:ext cx="7757895" cy="65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返回 2">
            <a:hlinkClick r:id="rId3" action="ppaction://hlinksldjump" highlightClick="1"/>
          </p:cNvPr>
          <p:cNvSpPr/>
          <p:nvPr/>
        </p:nvSpPr>
        <p:spPr>
          <a:xfrm>
            <a:off x="8748464" y="6381328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7B50B-2048-418E-A8B2-EDBD7264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00" y="4470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普物實驗上學期課程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CCEBA12-2E5B-41AE-B10E-90E7B2902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36328"/>
              </p:ext>
            </p:extLst>
          </p:nvPr>
        </p:nvGraphicFramePr>
        <p:xfrm>
          <a:off x="251520" y="1091644"/>
          <a:ext cx="8640000" cy="5650545"/>
        </p:xfrm>
        <a:graphic>
          <a:graphicData uri="http://schemas.openxmlformats.org/drawingml/2006/table">
            <a:tbl>
              <a:tblPr/>
              <a:tblGrid>
                <a:gridCol w="6289481">
                  <a:extLst>
                    <a:ext uri="{9D8B030D-6E8A-4147-A177-3AD203B41FA5}">
                      <a16:colId xmlns:a16="http://schemas.microsoft.com/office/drawing/2014/main" val="2145812875"/>
                    </a:ext>
                  </a:extLst>
                </a:gridCol>
                <a:gridCol w="2350519">
                  <a:extLst>
                    <a:ext uri="{9D8B030D-6E8A-4147-A177-3AD203B41FA5}">
                      <a16:colId xmlns:a16="http://schemas.microsoft.com/office/drawing/2014/main" val="1822493467"/>
                    </a:ext>
                  </a:extLst>
                </a:gridCol>
              </a:tblGrid>
              <a:tr h="368910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實驗編號</a:t>
                      </a:r>
                      <a:r>
                        <a:rPr lang="en-US" altLang="zh-TW" sz="24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實驗室號碼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77872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基本度量與數據分析 實驗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60024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運動軌跡和相關物理量測量 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07780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向心力 實驗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3F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75464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演示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運動學與力學篇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38965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轉動慣量實驗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3F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18518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碰撞運動實驗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3926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一維與二維力學振盪及駐波 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47051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演示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轉動力學篇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98345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fontAlgn="t"/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簡諧運動 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202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23940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fontAlgn="t"/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熱力學實驗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1857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fontAlgn="t"/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演示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波動力學與熱力學篇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125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51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F6EF5C-5BC4-4618-B717-571C4C2A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9407"/>
            <a:ext cx="36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實驗輪流表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848B08-85C9-4A33-BE43-12F206462299}"/>
              </a:ext>
            </a:extLst>
          </p:cNvPr>
          <p:cNvSpPr/>
          <p:nvPr/>
        </p:nvSpPr>
        <p:spPr>
          <a:xfrm>
            <a:off x="4427984" y="270785"/>
            <a:ext cx="459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http://www.phys.nthu.edu.tw/~gplab/rules.html</a:t>
            </a:r>
            <a:endParaRPr lang="zh-TW" altLang="en-US" dirty="0"/>
          </a:p>
        </p:txBody>
      </p:sp>
      <p:pic>
        <p:nvPicPr>
          <p:cNvPr id="1026" name="Picture 2" descr="112上課表">
            <a:extLst>
              <a:ext uri="{FF2B5EF4-FFF2-40B4-BE49-F238E27FC236}">
                <a16:creationId xmlns:a16="http://schemas.microsoft.com/office/drawing/2014/main" id="{269FA9AD-2EC9-418F-ABE2-C0E38265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" y="851495"/>
            <a:ext cx="894053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1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按鈕: 返回 6">
            <a:hlinkClick r:id="rId2" action="ppaction://hlinksldjump" highlightClick="1"/>
          </p:cNvPr>
          <p:cNvSpPr/>
          <p:nvPr/>
        </p:nvSpPr>
        <p:spPr>
          <a:xfrm>
            <a:off x="8676456" y="59591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683234"/>
            <a:ext cx="8640000" cy="5986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筆電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，手機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攝影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實驗需熟悉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實驗二 運動軌跡與相關物理量實驗及實驗三 向心力實驗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光電計時器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微控制器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NB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及預先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Load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</a:t>
            </a:r>
            <a:r>
              <a:rPr lang="en-US" altLang="zh-TW" sz="24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coolterm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)---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視教授規定。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運動學相關實驗均可錄影分析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Tracker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免費軟體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Logger Pro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分析軟體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實驗三向心力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會使用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直流電源供應器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，請熟悉其操作方式，定電壓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CV/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定電流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的不同處及設定。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各器材使用手冊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可於普物實驗網站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/resource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download.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97B93F-2832-45D8-A2BE-D36A02DBF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100" y="0"/>
            <a:ext cx="7543800" cy="818843"/>
          </a:xfrm>
        </p:spPr>
        <p:txBody>
          <a:bodyPr>
            <a:normAutofit/>
          </a:bodyPr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實驗注意事項</a:t>
            </a:r>
            <a:endParaRPr lang="zh-TW" altLang="en-US" sz="4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實驗成績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32161" y="1047172"/>
            <a:ext cx="7656263" cy="324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小考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預報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結報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期末考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實驗態度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違反實驗室規定扣分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需先告知學生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971600" y="4437112"/>
            <a:ext cx="72000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4448" y="4797617"/>
            <a:ext cx="7920000" cy="1079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班平均分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80~84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，平均若過高或需調分，給學生看總成績前，請與教授討論後再送出。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1B8A544-ACBE-4857-85A1-03B50004980F}"/>
              </a:ext>
            </a:extLst>
          </p:cNvPr>
          <p:cNvSpPr/>
          <p:nvPr/>
        </p:nvSpPr>
        <p:spPr>
          <a:xfrm>
            <a:off x="3995936" y="1899171"/>
            <a:ext cx="4788024" cy="1055608"/>
          </a:xfrm>
          <a:prstGeom prst="roundRect">
            <a:avLst/>
          </a:prstGeom>
          <a:solidFill>
            <a:srgbClr val="808080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每次實驗報告成績須於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周內給學生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A1A0B-B93D-4E85-BE5E-20984330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470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236D1D-CAEE-4DAD-98FE-D49E0AC74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8" b="5689"/>
          <a:stretch/>
        </p:blipFill>
        <p:spPr>
          <a:xfrm>
            <a:off x="252480" y="689749"/>
            <a:ext cx="8640000" cy="34676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F669BBB-FAE4-462A-BC42-E7C2C1075AA3}"/>
              </a:ext>
            </a:extLst>
          </p:cNvPr>
          <p:cNvSpPr/>
          <p:nvPr/>
        </p:nvSpPr>
        <p:spPr>
          <a:xfrm>
            <a:off x="252480" y="4850091"/>
            <a:ext cx="8640000" cy="1833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學年度起提供</a:t>
            </a:r>
            <a:r>
              <a:rPr lang="en-US" altLang="zh-TW" sz="2400" dirty="0" err="1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eeclass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eLearn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兩套數位學習平台，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iLMS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已於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學年度起停止匯入新學期課程及選課資料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相關訊息請參考：</a:t>
            </a:r>
            <a:r>
              <a:rPr lang="en-US" altLang="zh-TW" sz="2400" dirty="0">
                <a:solidFill>
                  <a:srgbClr val="0000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校本部iLMS、 Moodle及南大校區Toplearn三套數位學習平台將自110學年度起停止匯入新學期課程及選課資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https://ccc.site.nthu.edu.tw/p/406-1285-179631,r237.php?Lang=zh-tw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242AFB-B0E2-4FED-ACC8-66C6BAA3A105}"/>
              </a:ext>
            </a:extLst>
          </p:cNvPr>
          <p:cNvSpPr/>
          <p:nvPr/>
        </p:nvSpPr>
        <p:spPr>
          <a:xfrm>
            <a:off x="241453" y="4263479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計算機與通訊中心 </a:t>
            </a:r>
            <a:r>
              <a:rPr lang="en-US" altLang="zh-TW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教學服務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數位學習系統</a:t>
            </a:r>
            <a:endParaRPr lang="zh-TW" altLang="en-US" sz="2400" b="1" dirty="0">
              <a:solidFill>
                <a:srgbClr val="7777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599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84A82C-AE26-4ABD-96AA-262FE3DC59E6}"/>
              </a:ext>
            </a:extLst>
          </p:cNvPr>
          <p:cNvSpPr/>
          <p:nvPr/>
        </p:nvSpPr>
        <p:spPr>
          <a:xfrm>
            <a:off x="273304" y="764704"/>
            <a:ext cx="86400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eLearning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有提供課程合併的服務，若有並班的需求，可寄信請計中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elearn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管理員增設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元課程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班合併為一班來處理。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B41467-69B6-47D2-98F5-ADAC63C18A69}"/>
              </a:ext>
            </a:extLst>
          </p:cNvPr>
          <p:cNvSpPr/>
          <p:nvPr/>
        </p:nvSpPr>
        <p:spPr>
          <a:xfrm>
            <a:off x="2483768" y="1671191"/>
            <a:ext cx="396191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u="sng" dirty="0">
                <a:solidFill>
                  <a:srgbClr val="196AD4"/>
                </a:solidFill>
                <a:latin typeface="Helvetica Neue"/>
                <a:hlinkClick r:id="rId2"/>
              </a:rPr>
              <a:t>elearn@my.nthu.edu.tw</a:t>
            </a:r>
            <a:endParaRPr lang="zh-TW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C70178-463D-4F7F-912F-849714E7ABE1}"/>
              </a:ext>
            </a:extLst>
          </p:cNvPr>
          <p:cNvSpPr/>
          <p:nvPr/>
        </p:nvSpPr>
        <p:spPr>
          <a:xfrm>
            <a:off x="757601" y="2262356"/>
            <a:ext cx="5760640" cy="609397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Subject: eLearn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普通物理實驗元課程申請</a:t>
            </a:r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eLearn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管理員好：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已告知開課老師，想麻煩增設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[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元課程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]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普通物理實驗一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_11010PHYS101011-12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。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課程名字：普通物理實驗一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開課教師：戴明鳳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科號：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11010PHYS101011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科號：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11010PHYS101012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助教姓名與學號：</a:t>
            </a:r>
            <a:br>
              <a:rPr lang="zh-TW" altLang="en-US" dirty="0"/>
            </a:b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鍾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李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106022XXX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陳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109022XXX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林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陳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謝謝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     敬上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01B5F2D-2F4A-4EC8-B6E5-39C3340F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470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增設</a:t>
            </a:r>
            <a:r>
              <a:rPr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[</a:t>
            </a:r>
            <a:r>
              <a:rPr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元課程</a:t>
            </a:r>
            <a:r>
              <a:rPr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]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7E5944-5B0D-405D-BA30-D88B1188D55F}"/>
              </a:ext>
            </a:extLst>
          </p:cNvPr>
          <p:cNvSpPr/>
          <p:nvPr/>
        </p:nvSpPr>
        <p:spPr>
          <a:xfrm>
            <a:off x="5175201" y="3573016"/>
            <a:ext cx="2430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合併後課程名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CE6005-9010-4F67-AC7E-768A8B026FAA}"/>
              </a:ext>
            </a:extLst>
          </p:cNvPr>
          <p:cNvSpPr/>
          <p:nvPr/>
        </p:nvSpPr>
        <p:spPr>
          <a:xfrm>
            <a:off x="4019539" y="4148426"/>
            <a:ext cx="45849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原課程名，教師，待合併科號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5EABE0-742C-40F1-A28B-866CBEA674EC}"/>
              </a:ext>
            </a:extLst>
          </p:cNvPr>
          <p:cNvSpPr/>
          <p:nvPr/>
        </p:nvSpPr>
        <p:spPr>
          <a:xfrm>
            <a:off x="4019539" y="5586438"/>
            <a:ext cx="366158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合併後所有助教與學號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F785CF-89F8-48BB-A317-553AAB552CBD}"/>
              </a:ext>
            </a:extLst>
          </p:cNvPr>
          <p:cNvSpPr/>
          <p:nvPr/>
        </p:nvSpPr>
        <p:spPr>
          <a:xfrm>
            <a:off x="5272717" y="2204864"/>
            <a:ext cx="119936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信件</a:t>
            </a:r>
          </a:p>
        </p:txBody>
      </p:sp>
    </p:spTree>
    <p:extLst>
      <p:ext uri="{BB962C8B-B14F-4D97-AF65-F5344CB8AC3E}">
        <p14:creationId xmlns:p14="http://schemas.microsoft.com/office/powerpoint/2010/main" val="333880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1DEB0-FF99-474E-8B35-9CBD8004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0"/>
            <a:ext cx="7200000" cy="76613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薪資申請</a:t>
            </a:r>
            <a:r>
              <a:rPr lang="en-US" altLang="zh-TW" sz="4400" b="1" baseline="-25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baseline="-25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請注意信件通知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B9C17C-C6CF-4177-A408-B9C964E6BFBD}"/>
              </a:ext>
            </a:extLst>
          </p:cNvPr>
          <p:cNvSpPr/>
          <p:nvPr/>
        </p:nvSpPr>
        <p:spPr>
          <a:xfrm>
            <a:off x="179512" y="1753652"/>
            <a:ext cx="8784000" cy="49366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學習型</a:t>
            </a:r>
            <a:r>
              <a:rPr lang="en-US" altLang="zh-TW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研究生助教獎助金登錄通知</a:t>
            </a: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填寫資訊及需上傳的文件請參考附件，請再上傳後來信提醒我審核，謝謝：）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助理登錄系統步驟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rgbClr val="1D22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Step1_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請用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登入：校務資訊系統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「計畫差勤及臨時工時登錄系統」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「助理登錄系統」</a:t>
            </a: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Step2_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資料登錄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請參考附件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p.2)&amp;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請本人及授課老師簽名後，將文件</a:t>
            </a:r>
            <a:r>
              <a:rPr lang="zh-TW" altLang="en-US" sz="2400" u="sng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至「助理登錄系統」－歷史功能（右側紅色＋的橘色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mark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）－申請單歷史－藍色雲端</a:t>
            </a:r>
          </a:p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勞保型</a:t>
            </a:r>
            <a:r>
              <a:rPr lang="en-US" altLang="zh-TW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400" b="1" dirty="0">
              <a:solidFill>
                <a:srgbClr val="1D22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若希望走勞保的研究生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，請盡快抽空直接到物理系辦登錄喔 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5B703F-D67B-434D-B1F6-15B6D1D27E75}"/>
              </a:ext>
            </a:extLst>
          </p:cNvPr>
          <p:cNvSpPr/>
          <p:nvPr/>
        </p:nvSpPr>
        <p:spPr>
          <a:xfrm>
            <a:off x="30831" y="99828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研究生助教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51542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AA13691-0206-4E38-BEFC-278361078AAE}"/>
              </a:ext>
            </a:extLst>
          </p:cNvPr>
          <p:cNvSpPr/>
          <p:nvPr/>
        </p:nvSpPr>
        <p:spPr>
          <a:xfrm>
            <a:off x="110994" y="260648"/>
            <a:ext cx="9033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大學生助教</a:t>
            </a:r>
            <a:r>
              <a:rPr lang="en-US" altLang="zh-TW" sz="28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2750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692696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普通物理實驗室</a:t>
            </a:r>
            <a:endParaRPr kumimoji="1" lang="en-US" altLang="zh-TW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普通物理實驗講師助教課</a:t>
            </a:r>
            <a:endParaRPr kumimoji="1" lang="zh-TW" altLang="zh-TW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8763" y="3743493"/>
            <a:ext cx="7344816" cy="224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時間﹕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2023 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9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8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endParaRPr kumimoji="1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地點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﹕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普通物理實驗室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1F (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綜三館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 R130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教室</a:t>
            </a: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參加人員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﹕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112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學年上學期普物實驗課講師及助教</a:t>
            </a: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實驗助理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 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李芳瑜、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林錦言、陳凱華</a:t>
            </a: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086600" y="6669360"/>
            <a:ext cx="2057400" cy="188640"/>
          </a:xfrm>
        </p:spPr>
        <p:txBody>
          <a:bodyPr/>
          <a:lstStyle/>
          <a:p>
            <a:pPr algn="r"/>
            <a:fld id="{3B8A97A9-2E30-4936-A7C7-379A4E7FC450}" type="datetimeFigureOut">
              <a:rPr lang="zh-TW" altLang="en-US" smtClean="0"/>
              <a:pPr algn="r"/>
              <a:t>2023/9/5</a:t>
            </a:fld>
            <a:r>
              <a:rPr lang="zh-TW" altLang="en-US" dirty="0"/>
              <a:t>  芳瑜</a:t>
            </a:r>
          </a:p>
        </p:txBody>
      </p:sp>
      <p:sp>
        <p:nvSpPr>
          <p:cNvPr id="2" name="矩形 1"/>
          <p:cNvSpPr/>
          <p:nvPr/>
        </p:nvSpPr>
        <p:spPr>
          <a:xfrm>
            <a:off x="1043608" y="2401542"/>
            <a:ext cx="759633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清華普物實驗網頁：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2"/>
              </a:rPr>
              <a:t>www.phys.nthu.edu.tw/~gplab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77452"/>
            <a:ext cx="8496944" cy="6663500"/>
          </a:xfrm>
          <a:prstGeom prst="roundRect">
            <a:avLst>
              <a:gd name="adj" fmla="val 496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實驗室分機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#42562/#62573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03-5742562/03-5762573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普物實驗總召 </a:t>
            </a: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休假</a:t>
            </a: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綜三館普物辦公室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R123</a:t>
            </a:r>
          </a:p>
          <a:p>
            <a:pPr marR="0" lvl="0" indent="3556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戴明鳳教授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0920-964622</a:t>
            </a: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實驗室技術助理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綜三館普物辦公室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R123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李芳瑜助理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林錦言助理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助教徵求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陳凱華助理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綜三館科教辦公室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R132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3" name="動作按鈕: 返回 2">
            <a:hlinkClick r:id="rId2" action="ppaction://hlinksldjump" highlightClick="1"/>
          </p:cNvPr>
          <p:cNvSpPr/>
          <p:nvPr/>
        </p:nvSpPr>
        <p:spPr>
          <a:xfrm>
            <a:off x="8604448" y="580526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 descr="http://www.phys.nthu.edu.tw/c_teacher/photo/mfta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41034"/>
            <a:ext cx="2232248" cy="207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6897" y="598317"/>
            <a:ext cx="7710178" cy="470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</a:t>
            </a:r>
            <a:endParaRPr kumimoji="1" lang="en-US" altLang="zh-TW" sz="36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1.</a:t>
            </a:r>
            <a:r>
              <a:rPr kumimoji="1"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教室位置介紹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2.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講師助教責任義務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3.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實驗網站及課程安排介紹。</a:t>
            </a: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717550" marR="0" lvl="0" indent="-920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若課程因故變動將於普物網站上公布，請上課前先確認</a:t>
            </a: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五角星形 2">
            <a:hlinkClick r:id="rId2" action="ppaction://hlinksldjump"/>
          </p:cNvPr>
          <p:cNvSpPr/>
          <p:nvPr/>
        </p:nvSpPr>
        <p:spPr>
          <a:xfrm>
            <a:off x="5580112" y="2390661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>
            <a:hlinkClick r:id="" action="ppaction://noaction"/>
          </p:cNvPr>
          <p:cNvSpPr/>
          <p:nvPr/>
        </p:nvSpPr>
        <p:spPr>
          <a:xfrm>
            <a:off x="6671696" y="5013176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>
            <a:hlinkClick r:id="rId3" action="ppaction://hlinksldjump"/>
          </p:cNvPr>
          <p:cNvSpPr/>
          <p:nvPr/>
        </p:nvSpPr>
        <p:spPr>
          <a:xfrm>
            <a:off x="4605343" y="1484784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6" descr="C:\Users\hsin\Desktop\普物實驗\P9141084.JPG"/>
          <p:cNvPicPr>
            <a:picLocks noChangeAspect="1" noChangeArrowheads="1"/>
          </p:cNvPicPr>
          <p:nvPr/>
        </p:nvPicPr>
        <p:blipFill>
          <a:blip r:embed="rId4" cstate="print"/>
          <a:srcRect l="54243" t="9966" r="9336" b="21784"/>
          <a:stretch>
            <a:fillRect/>
          </a:stretch>
        </p:blipFill>
        <p:spPr bwMode="auto">
          <a:xfrm>
            <a:off x="7596336" y="4748902"/>
            <a:ext cx="1500704" cy="210909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3F55EFC3-066C-4F9A-ACDB-A2658A90F896}"/>
              </a:ext>
            </a:extLst>
          </p:cNvPr>
          <p:cNvGrpSpPr/>
          <p:nvPr/>
        </p:nvGrpSpPr>
        <p:grpSpPr>
          <a:xfrm>
            <a:off x="1259632" y="764704"/>
            <a:ext cx="7200801" cy="5865938"/>
            <a:chOff x="4139952" y="1067284"/>
            <a:chExt cx="4752528" cy="5405036"/>
          </a:xfrm>
        </p:grpSpPr>
        <p:grpSp>
          <p:nvGrpSpPr>
            <p:cNvPr id="30" name="群組 29"/>
            <p:cNvGrpSpPr/>
            <p:nvPr/>
          </p:nvGrpSpPr>
          <p:grpSpPr>
            <a:xfrm rot="16200000">
              <a:off x="4288744" y="1269229"/>
              <a:ext cx="4454944" cy="4752528"/>
              <a:chOff x="3861472" y="1451331"/>
              <a:chExt cx="4454944" cy="47525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861472" y="1451331"/>
                <a:ext cx="4454943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5940152" y="3971611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571999" y="1451331"/>
                <a:ext cx="864096" cy="8255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TW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R123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zh-TW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辦公室</a:t>
                </a:r>
                <a:endParaRPr lang="zh-TW" altLang="en-US" sz="1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308304" y="2963499"/>
                <a:ext cx="1008112" cy="32403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演示教室 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 rot="5400000">
                <a:off x="4336796" y="2936640"/>
                <a:ext cx="1001884" cy="105270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電話機房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940152" y="3611571"/>
                <a:ext cx="1368152" cy="25922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R130</a:t>
                </a:r>
              </a:p>
              <a:p>
                <a:pPr algn="ctr"/>
                <a:r>
                  <a:rPr lang="zh-TW" alt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講解教室</a:t>
                </a: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5436096" y="1451331"/>
                <a:ext cx="2880320" cy="1113573"/>
              </a:xfrm>
              <a:custGeom>
                <a:avLst/>
                <a:gdLst>
                  <a:gd name="connsiteX0" fmla="*/ 0 w 2880320"/>
                  <a:gd name="connsiteY0" fmla="*/ 0 h 825541"/>
                  <a:gd name="connsiteX1" fmla="*/ 2880320 w 2880320"/>
                  <a:gd name="connsiteY1" fmla="*/ 0 h 825541"/>
                  <a:gd name="connsiteX2" fmla="*/ 2880320 w 2880320"/>
                  <a:gd name="connsiteY2" fmla="*/ 825541 h 825541"/>
                  <a:gd name="connsiteX3" fmla="*/ 0 w 2880320"/>
                  <a:gd name="connsiteY3" fmla="*/ 825541 h 825541"/>
                  <a:gd name="connsiteX4" fmla="*/ 0 w 2880320"/>
                  <a:gd name="connsiteY4" fmla="*/ 0 h 825541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825541 h 1113573"/>
                  <a:gd name="connsiteX3" fmla="*/ 576064 w 2880320"/>
                  <a:gd name="connsiteY3" fmla="*/ 1113573 h 1113573"/>
                  <a:gd name="connsiteX4" fmla="*/ 0 w 2880320"/>
                  <a:gd name="connsiteY4" fmla="*/ 825541 h 1113573"/>
                  <a:gd name="connsiteX5" fmla="*/ 0 w 2880320"/>
                  <a:gd name="connsiteY5" fmla="*/ 0 h 1113573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825541 h 1113573"/>
                  <a:gd name="connsiteX3" fmla="*/ 576064 w 2880320"/>
                  <a:gd name="connsiteY3" fmla="*/ 1113573 h 1113573"/>
                  <a:gd name="connsiteX4" fmla="*/ 576064 w 2880320"/>
                  <a:gd name="connsiteY4" fmla="*/ 825541 h 1113573"/>
                  <a:gd name="connsiteX5" fmla="*/ 0 w 2880320"/>
                  <a:gd name="connsiteY5" fmla="*/ 825541 h 1113573"/>
                  <a:gd name="connsiteX6" fmla="*/ 0 w 2880320"/>
                  <a:gd name="connsiteY6" fmla="*/ 0 h 1113573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1113573 h 1113573"/>
                  <a:gd name="connsiteX3" fmla="*/ 576064 w 2880320"/>
                  <a:gd name="connsiteY3" fmla="*/ 1113573 h 1113573"/>
                  <a:gd name="connsiteX4" fmla="*/ 576064 w 2880320"/>
                  <a:gd name="connsiteY4" fmla="*/ 825541 h 1113573"/>
                  <a:gd name="connsiteX5" fmla="*/ 0 w 2880320"/>
                  <a:gd name="connsiteY5" fmla="*/ 825541 h 1113573"/>
                  <a:gd name="connsiteX6" fmla="*/ 0 w 2880320"/>
                  <a:gd name="connsiteY6" fmla="*/ 0 h 11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0320" h="1113573">
                    <a:moveTo>
                      <a:pt x="0" y="0"/>
                    </a:moveTo>
                    <a:lnTo>
                      <a:pt x="2880320" y="0"/>
                    </a:lnTo>
                    <a:lnTo>
                      <a:pt x="2880320" y="1113573"/>
                    </a:lnTo>
                    <a:lnTo>
                      <a:pt x="576064" y="1113573"/>
                    </a:lnTo>
                    <a:lnTo>
                      <a:pt x="576064" y="825541"/>
                    </a:lnTo>
                    <a:lnTo>
                      <a:pt x="0" y="8255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R125</a:t>
                </a:r>
              </a:p>
              <a:p>
                <a:pPr algn="ctr"/>
                <a:r>
                  <a:rPr lang="zh-TW" altLang="en-US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演示</a:t>
                </a:r>
                <a:endPara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zh-TW" altLang="en-US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實驗室</a:t>
                </a:r>
                <a:endParaRPr lang="zh-TW" altLang="en-US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364088" y="2963499"/>
                <a:ext cx="1368152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R132</a:t>
                </a:r>
              </a:p>
              <a:p>
                <a:pPr algn="ctr"/>
                <a:r>
                  <a:rPr lang="zh-TW" altLang="en-U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辦公室</a:t>
                </a:r>
                <a:endPara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</p:grpSp>
        <p:cxnSp>
          <p:nvCxnSpPr>
            <p:cNvPr id="31" name="直線接點 30"/>
            <p:cNvCxnSpPr/>
            <p:nvPr/>
          </p:nvCxnSpPr>
          <p:spPr>
            <a:xfrm rot="16200000">
              <a:off x="6084192" y="2714141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rot="10800000">
              <a:off x="5724128" y="2426134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0800000">
              <a:off x="4956455" y="3722276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16200000">
              <a:off x="5032647" y="2642133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4816615" y="4979196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 rot="5400000">
              <a:off x="6795087" y="5709437"/>
              <a:ext cx="639513" cy="88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橢圓 21"/>
            <p:cNvSpPr/>
            <p:nvPr/>
          </p:nvSpPr>
          <p:spPr>
            <a:xfrm>
              <a:off x="6660232" y="3074213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EEC331E1-BEC7-48FF-89DD-BDCEC8E1FB00}"/>
                </a:ext>
              </a:extLst>
            </p:cNvPr>
            <p:cNvCxnSpPr/>
            <p:nvPr/>
          </p:nvCxnSpPr>
          <p:spPr>
            <a:xfrm rot="5400000">
              <a:off x="5570158" y="4154341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7F40D5E0-BE77-41EC-811B-E7D0031A0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3526" y="4461527"/>
              <a:ext cx="0" cy="8923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4EB7BD8-67E5-43AC-B267-B2262601A383}"/>
                </a:ext>
              </a:extLst>
            </p:cNvPr>
            <p:cNvSpPr txBox="1"/>
            <p:nvPr/>
          </p:nvSpPr>
          <p:spPr>
            <a:xfrm>
              <a:off x="5070934" y="1067284"/>
              <a:ext cx="674103" cy="311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/>
                <a:t>逃生門</a:t>
              </a:r>
            </a:p>
          </p:txBody>
        </p: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5BD3F6D0-9B79-47A6-8F27-033984B0B904}"/>
                </a:ext>
              </a:extLst>
            </p:cNvPr>
            <p:cNvCxnSpPr/>
            <p:nvPr/>
          </p:nvCxnSpPr>
          <p:spPr>
            <a:xfrm rot="10800000">
              <a:off x="5223459" y="1429271"/>
              <a:ext cx="4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動作按鈕: 返回 23">
            <a:hlinkClick r:id="rId3" action="ppaction://hlinksldjump" highlightClick="1"/>
          </p:cNvPr>
          <p:cNvSpPr/>
          <p:nvPr/>
        </p:nvSpPr>
        <p:spPr>
          <a:xfrm>
            <a:off x="8604448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065" y="5289573"/>
            <a:ext cx="2039128" cy="14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901E28F-0222-40BE-ACEA-332EA42F5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11456" r="14866"/>
          <a:stretch/>
        </p:blipFill>
        <p:spPr>
          <a:xfrm rot="5400000">
            <a:off x="5752462" y="5468602"/>
            <a:ext cx="541509" cy="481643"/>
          </a:xfrm>
          <a:prstGeom prst="rect">
            <a:avLst/>
          </a:prstGeom>
        </p:spPr>
      </p:pic>
      <p:sp>
        <p:nvSpPr>
          <p:cNvPr id="14" name="標題 13">
            <a:extLst>
              <a:ext uri="{FF2B5EF4-FFF2-40B4-BE49-F238E27FC236}">
                <a16:creationId xmlns:a16="http://schemas.microsoft.com/office/drawing/2014/main" id="{2A113DF8-F975-4D12-9CFC-3A7DCB3155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Autofit/>
          </a:bodyPr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1F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604448" y="116632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576010" y="910834"/>
            <a:ext cx="6323996" cy="5805264"/>
            <a:chOff x="4103948" y="889261"/>
            <a:chExt cx="4752528" cy="4929998"/>
          </a:xfrm>
        </p:grpSpPr>
        <p:sp>
          <p:nvSpPr>
            <p:cNvPr id="13" name="矩形 12"/>
            <p:cNvSpPr/>
            <p:nvPr/>
          </p:nvSpPr>
          <p:spPr>
            <a:xfrm rot="16200000">
              <a:off x="3275856" y="1717353"/>
              <a:ext cx="4176464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6552220" y="961269"/>
              <a:ext cx="2376264" cy="22322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 rot="16200000">
              <a:off x="5688124" y="2401429"/>
              <a:ext cx="864096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器材室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 rot="16200000">
              <a:off x="2994265" y="1998944"/>
              <a:ext cx="3744416" cy="1525050"/>
            </a:xfrm>
            <a:custGeom>
              <a:avLst/>
              <a:gdLst>
                <a:gd name="connsiteX0" fmla="*/ 0 w 3744416"/>
                <a:gd name="connsiteY0" fmla="*/ 0 h 1080120"/>
                <a:gd name="connsiteX1" fmla="*/ 3744416 w 3744416"/>
                <a:gd name="connsiteY1" fmla="*/ 0 h 1080120"/>
                <a:gd name="connsiteX2" fmla="*/ 3744416 w 3744416"/>
                <a:gd name="connsiteY2" fmla="*/ 1080120 h 1080120"/>
                <a:gd name="connsiteX3" fmla="*/ 0 w 3744416"/>
                <a:gd name="connsiteY3" fmla="*/ 1080120 h 1080120"/>
                <a:gd name="connsiteX4" fmla="*/ 0 w 3744416"/>
                <a:gd name="connsiteY4" fmla="*/ 0 h 1080120"/>
                <a:gd name="connsiteX0" fmla="*/ 0 w 3744416"/>
                <a:gd name="connsiteY0" fmla="*/ 0 h 1512168"/>
                <a:gd name="connsiteX1" fmla="*/ 3744416 w 3744416"/>
                <a:gd name="connsiteY1" fmla="*/ 0 h 1512168"/>
                <a:gd name="connsiteX2" fmla="*/ 3744416 w 3744416"/>
                <a:gd name="connsiteY2" fmla="*/ 1512168 h 1512168"/>
                <a:gd name="connsiteX3" fmla="*/ 0 w 3744416"/>
                <a:gd name="connsiteY3" fmla="*/ 1080120 h 1512168"/>
                <a:gd name="connsiteX4" fmla="*/ 0 w 3744416"/>
                <a:gd name="connsiteY4" fmla="*/ 0 h 1512168"/>
                <a:gd name="connsiteX0" fmla="*/ 0 w 3744416"/>
                <a:gd name="connsiteY0" fmla="*/ 0 h 1520924"/>
                <a:gd name="connsiteX1" fmla="*/ 3744416 w 3744416"/>
                <a:gd name="connsiteY1" fmla="*/ 0 h 1520924"/>
                <a:gd name="connsiteX2" fmla="*/ 3744416 w 3744416"/>
                <a:gd name="connsiteY2" fmla="*/ 1512168 h 1520924"/>
                <a:gd name="connsiteX3" fmla="*/ 0 w 3744416"/>
                <a:gd name="connsiteY3" fmla="*/ 1080120 h 1520924"/>
                <a:gd name="connsiteX4" fmla="*/ 0 w 3744416"/>
                <a:gd name="connsiteY4" fmla="*/ 0 h 1520924"/>
                <a:gd name="connsiteX0" fmla="*/ 0 w 3744416"/>
                <a:gd name="connsiteY0" fmla="*/ 0 h 1748193"/>
                <a:gd name="connsiteX1" fmla="*/ 3744416 w 3744416"/>
                <a:gd name="connsiteY1" fmla="*/ 0 h 1748193"/>
                <a:gd name="connsiteX2" fmla="*/ 3744416 w 3744416"/>
                <a:gd name="connsiteY2" fmla="*/ 1512168 h 1748193"/>
                <a:gd name="connsiteX3" fmla="*/ 2592288 w 3744416"/>
                <a:gd name="connsiteY3" fmla="*/ 1152128 h 1748193"/>
                <a:gd name="connsiteX4" fmla="*/ 0 w 3744416"/>
                <a:gd name="connsiteY4" fmla="*/ 1080120 h 1748193"/>
                <a:gd name="connsiteX5" fmla="*/ 0 w 3744416"/>
                <a:gd name="connsiteY5" fmla="*/ 0 h 17481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080120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080120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4416" h="1525050">
                  <a:moveTo>
                    <a:pt x="0" y="0"/>
                  </a:moveTo>
                  <a:lnTo>
                    <a:pt x="3744416" y="0"/>
                  </a:lnTo>
                  <a:lnTo>
                    <a:pt x="3744416" y="1512168"/>
                  </a:lnTo>
                  <a:cubicBezTo>
                    <a:pt x="3503753" y="1525050"/>
                    <a:pt x="2763399" y="1499398"/>
                    <a:pt x="2592288" y="1512168"/>
                  </a:cubicBezTo>
                  <a:cubicBezTo>
                    <a:pt x="2601855" y="1304325"/>
                    <a:pt x="2596902" y="1286991"/>
                    <a:pt x="2592288" y="1080120"/>
                  </a:cubicBezTo>
                  <a:cubicBezTo>
                    <a:pt x="2143547" y="1070570"/>
                    <a:pt x="418034" y="1102775"/>
                    <a:pt x="0" y="1080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92075"/>
              <a:r>
                <a: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R201</a:t>
              </a:r>
            </a:p>
            <a:p>
              <a:pPr marL="185738"/>
              <a:r>
                <a:rPr lang="zh-TW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實驗室</a:t>
              </a:r>
              <a:endParaRPr lang="en-US" altLang="zh-TW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6660232" y="-154855"/>
              <a:ext cx="1152128" cy="3240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R202</a:t>
              </a:r>
            </a:p>
            <a:p>
              <a:pPr algn="ctr"/>
              <a:r>
                <a:rPr lang="zh-TW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實驗室 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5796136" y="3805585"/>
              <a:ext cx="648072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R210</a:t>
              </a:r>
            </a:p>
            <a:p>
              <a:pPr algn="ctr"/>
              <a:r>
                <a:rPr lang="zh-TW" altLang="en-US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雷切室</a:t>
              </a:r>
              <a:endPara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7128284" y="1537333"/>
              <a:ext cx="1224136" cy="2232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R203</a:t>
              </a:r>
            </a:p>
            <a:p>
              <a:pPr algn="ctr"/>
              <a:r>
                <a:rPr lang="zh-TW" alt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講解教室</a:t>
              </a:r>
            </a:p>
          </p:txBody>
        </p:sp>
        <p:sp>
          <p:nvSpPr>
            <p:cNvPr id="21" name="矩形 20"/>
            <p:cNvSpPr/>
            <p:nvPr/>
          </p:nvSpPr>
          <p:spPr>
            <a:xfrm rot="16200000">
              <a:off x="5796136" y="3157513"/>
              <a:ext cx="648072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器材室</a:t>
              </a:r>
            </a:p>
          </p:txBody>
        </p:sp>
        <p:cxnSp>
          <p:nvCxnSpPr>
            <p:cNvPr id="44" name="直線接點 43"/>
            <p:cNvCxnSpPr/>
            <p:nvPr/>
          </p:nvCxnSpPr>
          <p:spPr>
            <a:xfrm>
              <a:off x="5746415" y="2041388"/>
              <a:ext cx="4320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16200000">
              <a:off x="6444228" y="2255336"/>
              <a:ext cx="360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16200000">
              <a:off x="4968068" y="4345668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</a:blip>
            <a:srcRect/>
            <a:stretch>
              <a:fillRect/>
            </a:stretch>
          </p:blipFill>
          <p:spPr bwMode="auto">
            <a:xfrm rot="5400000">
              <a:off x="6757986" y="4974484"/>
              <a:ext cx="708161" cy="98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橢圓 21"/>
            <p:cNvSpPr/>
            <p:nvPr/>
          </p:nvSpPr>
          <p:spPr>
            <a:xfrm>
              <a:off x="6624228" y="3121516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8" name="Picture 3" descr="C:\Users\hsin\Desktop\普物實驗\P914107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66616" y="5539359"/>
            <a:ext cx="1741193" cy="113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3522BA4-A4E1-4250-846A-FE26ED8B93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11456" r="14866"/>
          <a:stretch/>
        </p:blipFill>
        <p:spPr>
          <a:xfrm rot="5400000">
            <a:off x="4879844" y="5370633"/>
            <a:ext cx="541509" cy="481643"/>
          </a:xfrm>
          <a:prstGeom prst="rect">
            <a:avLst/>
          </a:prstGeom>
        </p:spPr>
      </p:pic>
      <p:cxnSp>
        <p:nvCxnSpPr>
          <p:cNvPr id="32" name="直線單箭頭接點 31"/>
          <p:cNvCxnSpPr>
            <a:cxnSpLocks/>
          </p:cNvCxnSpPr>
          <p:nvPr/>
        </p:nvCxnSpPr>
        <p:spPr>
          <a:xfrm flipV="1">
            <a:off x="3358613" y="4604891"/>
            <a:ext cx="0" cy="92528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C39FB1B-9B09-493D-A8DB-DF226B46053C}"/>
              </a:ext>
            </a:extLst>
          </p:cNvPr>
          <p:cNvCxnSpPr>
            <a:cxnSpLocks/>
          </p:cNvCxnSpPr>
          <p:nvPr/>
        </p:nvCxnSpPr>
        <p:spPr>
          <a:xfrm>
            <a:off x="3358613" y="5530172"/>
            <a:ext cx="1908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>
            <a:extLst>
              <a:ext uri="{FF2B5EF4-FFF2-40B4-BE49-F238E27FC236}">
                <a16:creationId xmlns:a16="http://schemas.microsoft.com/office/drawing/2014/main" id="{E6ED8F18-1A31-4576-A1F4-8AC86352AD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39631"/>
            <a:ext cx="7200000" cy="720000"/>
          </a:xfrm>
        </p:spPr>
        <p:txBody>
          <a:bodyPr/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2F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604448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28168AE-F765-47C4-AEFD-F529F01BE035}"/>
              </a:ext>
            </a:extLst>
          </p:cNvPr>
          <p:cNvGrpSpPr/>
          <p:nvPr/>
        </p:nvGrpSpPr>
        <p:grpSpPr>
          <a:xfrm>
            <a:off x="1187624" y="980728"/>
            <a:ext cx="6706267" cy="5806446"/>
            <a:chOff x="1763688" y="980728"/>
            <a:chExt cx="6130203" cy="5403486"/>
          </a:xfrm>
        </p:grpSpPr>
        <p:grpSp>
          <p:nvGrpSpPr>
            <p:cNvPr id="3" name="群組 2"/>
            <p:cNvGrpSpPr/>
            <p:nvPr/>
          </p:nvGrpSpPr>
          <p:grpSpPr>
            <a:xfrm>
              <a:off x="1763688" y="980728"/>
              <a:ext cx="6130203" cy="5403486"/>
              <a:chOff x="1970189" y="1049850"/>
              <a:chExt cx="4762053" cy="4899429"/>
            </a:xfrm>
          </p:grpSpPr>
          <p:sp>
            <p:nvSpPr>
              <p:cNvPr id="13" name="矩形 12"/>
              <p:cNvSpPr/>
              <p:nvPr/>
            </p:nvSpPr>
            <p:spPr>
              <a:xfrm rot="16200000">
                <a:off x="1142097" y="1877948"/>
                <a:ext cx="4176464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4418461" y="1121864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手繪多邊形 17"/>
              <p:cNvSpPr/>
              <p:nvPr/>
            </p:nvSpPr>
            <p:spPr>
              <a:xfrm rot="16200000">
                <a:off x="3697903" y="843834"/>
                <a:ext cx="2828315" cy="3240362"/>
              </a:xfrm>
              <a:custGeom>
                <a:avLst/>
                <a:gdLst>
                  <a:gd name="connsiteX0" fmla="*/ 0 w 1152128"/>
                  <a:gd name="connsiteY0" fmla="*/ 0 h 3240360"/>
                  <a:gd name="connsiteX1" fmla="*/ 1152128 w 1152128"/>
                  <a:gd name="connsiteY1" fmla="*/ 0 h 3240360"/>
                  <a:gd name="connsiteX2" fmla="*/ 1152128 w 1152128"/>
                  <a:gd name="connsiteY2" fmla="*/ 3240360 h 3240360"/>
                  <a:gd name="connsiteX3" fmla="*/ 0 w 1152128"/>
                  <a:gd name="connsiteY3" fmla="*/ 3240360 h 3240360"/>
                  <a:gd name="connsiteX4" fmla="*/ 0 w 1152128"/>
                  <a:gd name="connsiteY4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1224135 w 2376263"/>
                  <a:gd name="connsiteY4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0 w 2376263"/>
                  <a:gd name="connsiteY4" fmla="*/ 1080123 h 3240360"/>
                  <a:gd name="connsiteX5" fmla="*/ 1224135 w 2376263"/>
                  <a:gd name="connsiteY5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1 w 2376263"/>
                  <a:gd name="connsiteY4" fmla="*/ 1 h 3240360"/>
                  <a:gd name="connsiteX5" fmla="*/ 1224135 w 2376263"/>
                  <a:gd name="connsiteY5" fmla="*/ 0 h 3240360"/>
                  <a:gd name="connsiteX0" fmla="*/ 1440160 w 2592288"/>
                  <a:gd name="connsiteY0" fmla="*/ 0 h 3240360"/>
                  <a:gd name="connsiteX1" fmla="*/ 2592288 w 2592288"/>
                  <a:gd name="connsiteY1" fmla="*/ 0 h 3240360"/>
                  <a:gd name="connsiteX2" fmla="*/ 2592288 w 2592288"/>
                  <a:gd name="connsiteY2" fmla="*/ 3240360 h 3240360"/>
                  <a:gd name="connsiteX3" fmla="*/ 216025 w 2592288"/>
                  <a:gd name="connsiteY3" fmla="*/ 3240360 h 3240360"/>
                  <a:gd name="connsiteX4" fmla="*/ 0 w 2592288"/>
                  <a:gd name="connsiteY4" fmla="*/ 1 h 3240360"/>
                  <a:gd name="connsiteX5" fmla="*/ 1440160 w 2592288"/>
                  <a:gd name="connsiteY5" fmla="*/ 0 h 3240360"/>
                  <a:gd name="connsiteX0" fmla="*/ 1668375 w 2820503"/>
                  <a:gd name="connsiteY0" fmla="*/ 0 h 3240360"/>
                  <a:gd name="connsiteX1" fmla="*/ 2820503 w 2820503"/>
                  <a:gd name="connsiteY1" fmla="*/ 0 h 3240360"/>
                  <a:gd name="connsiteX2" fmla="*/ 2820503 w 2820503"/>
                  <a:gd name="connsiteY2" fmla="*/ 3240360 h 3240360"/>
                  <a:gd name="connsiteX3" fmla="*/ 444240 w 2820503"/>
                  <a:gd name="connsiteY3" fmla="*/ 3240360 h 3240360"/>
                  <a:gd name="connsiteX4" fmla="*/ 516248 w 2820503"/>
                  <a:gd name="connsiteY4" fmla="*/ 1008110 h 3240360"/>
                  <a:gd name="connsiteX5" fmla="*/ 228215 w 2820503"/>
                  <a:gd name="connsiteY5" fmla="*/ 1 h 3240360"/>
                  <a:gd name="connsiteX6" fmla="*/ 1668375 w 2820503"/>
                  <a:gd name="connsiteY6" fmla="*/ 0 h 3240360"/>
                  <a:gd name="connsiteX0" fmla="*/ 1668375 w 2820503"/>
                  <a:gd name="connsiteY0" fmla="*/ 0 h 3240360"/>
                  <a:gd name="connsiteX1" fmla="*/ 2820503 w 2820503"/>
                  <a:gd name="connsiteY1" fmla="*/ 0 h 3240360"/>
                  <a:gd name="connsiteX2" fmla="*/ 2820503 w 2820503"/>
                  <a:gd name="connsiteY2" fmla="*/ 3240360 h 3240360"/>
                  <a:gd name="connsiteX3" fmla="*/ 444240 w 2820503"/>
                  <a:gd name="connsiteY3" fmla="*/ 3240360 h 3240360"/>
                  <a:gd name="connsiteX4" fmla="*/ 372230 w 2820503"/>
                  <a:gd name="connsiteY4" fmla="*/ 1008110 h 3240360"/>
                  <a:gd name="connsiteX5" fmla="*/ 228215 w 2820503"/>
                  <a:gd name="connsiteY5" fmla="*/ 1 h 3240360"/>
                  <a:gd name="connsiteX6" fmla="*/ 1668375 w 2820503"/>
                  <a:gd name="connsiteY6" fmla="*/ 0 h 3240360"/>
                  <a:gd name="connsiteX0" fmla="*/ 1680188 w 2832316"/>
                  <a:gd name="connsiteY0" fmla="*/ 0 h 3240360"/>
                  <a:gd name="connsiteX1" fmla="*/ 2832316 w 2832316"/>
                  <a:gd name="connsiteY1" fmla="*/ 0 h 3240360"/>
                  <a:gd name="connsiteX2" fmla="*/ 2832316 w 2832316"/>
                  <a:gd name="connsiteY2" fmla="*/ 3240360 h 3240360"/>
                  <a:gd name="connsiteX3" fmla="*/ 456053 w 2832316"/>
                  <a:gd name="connsiteY3" fmla="*/ 3240360 h 3240360"/>
                  <a:gd name="connsiteX4" fmla="*/ 384043 w 2832316"/>
                  <a:gd name="connsiteY4" fmla="*/ 1008110 h 3240360"/>
                  <a:gd name="connsiteX5" fmla="*/ 24003 w 2832316"/>
                  <a:gd name="connsiteY5" fmla="*/ 1008110 h 3240360"/>
                  <a:gd name="connsiteX6" fmla="*/ 240028 w 2832316"/>
                  <a:gd name="connsiteY6" fmla="*/ 1 h 3240360"/>
                  <a:gd name="connsiteX7" fmla="*/ 1680188 w 2832316"/>
                  <a:gd name="connsiteY7" fmla="*/ 0 h 3240360"/>
                  <a:gd name="connsiteX0" fmla="*/ 1817152 w 2969280"/>
                  <a:gd name="connsiteY0" fmla="*/ 2 h 3240362"/>
                  <a:gd name="connsiteX1" fmla="*/ 2969280 w 2969280"/>
                  <a:gd name="connsiteY1" fmla="*/ 2 h 3240362"/>
                  <a:gd name="connsiteX2" fmla="*/ 2969280 w 2969280"/>
                  <a:gd name="connsiteY2" fmla="*/ 3240362 h 3240362"/>
                  <a:gd name="connsiteX3" fmla="*/ 593017 w 2969280"/>
                  <a:gd name="connsiteY3" fmla="*/ 3240362 h 3240362"/>
                  <a:gd name="connsiteX4" fmla="*/ 521007 w 2969280"/>
                  <a:gd name="connsiteY4" fmla="*/ 1008112 h 3240362"/>
                  <a:gd name="connsiteX5" fmla="*/ 160967 w 2969280"/>
                  <a:gd name="connsiteY5" fmla="*/ 1008112 h 3240362"/>
                  <a:gd name="connsiteX6" fmla="*/ 232978 w 2969280"/>
                  <a:gd name="connsiteY6" fmla="*/ 0 h 3240362"/>
                  <a:gd name="connsiteX7" fmla="*/ 1817152 w 2969280"/>
                  <a:gd name="connsiteY7" fmla="*/ 2 h 3240362"/>
                  <a:gd name="connsiteX0" fmla="*/ 1817152 w 2969280"/>
                  <a:gd name="connsiteY0" fmla="*/ 2 h 3240362"/>
                  <a:gd name="connsiteX1" fmla="*/ 2969280 w 2969280"/>
                  <a:gd name="connsiteY1" fmla="*/ 2 h 3240362"/>
                  <a:gd name="connsiteX2" fmla="*/ 2969280 w 2969280"/>
                  <a:gd name="connsiteY2" fmla="*/ 3240362 h 3240362"/>
                  <a:gd name="connsiteX3" fmla="*/ 593017 w 2969280"/>
                  <a:gd name="connsiteY3" fmla="*/ 3240362 h 3240362"/>
                  <a:gd name="connsiteX4" fmla="*/ 521007 w 2969280"/>
                  <a:gd name="connsiteY4" fmla="*/ 1008112 h 3240362"/>
                  <a:gd name="connsiteX5" fmla="*/ 160967 w 2969280"/>
                  <a:gd name="connsiteY5" fmla="*/ 1008112 h 3240362"/>
                  <a:gd name="connsiteX6" fmla="*/ 232978 w 2969280"/>
                  <a:gd name="connsiteY6" fmla="*/ 0 h 3240362"/>
                  <a:gd name="connsiteX7" fmla="*/ 1817152 w 2969280"/>
                  <a:gd name="connsiteY7" fmla="*/ 2 h 3240362"/>
                  <a:gd name="connsiteX0" fmla="*/ 1889160 w 3041288"/>
                  <a:gd name="connsiteY0" fmla="*/ 2 h 3240362"/>
                  <a:gd name="connsiteX1" fmla="*/ 3041288 w 3041288"/>
                  <a:gd name="connsiteY1" fmla="*/ 2 h 3240362"/>
                  <a:gd name="connsiteX2" fmla="*/ 3041288 w 3041288"/>
                  <a:gd name="connsiteY2" fmla="*/ 3240362 h 3240362"/>
                  <a:gd name="connsiteX3" fmla="*/ 665025 w 3041288"/>
                  <a:gd name="connsiteY3" fmla="*/ 3240362 h 3240362"/>
                  <a:gd name="connsiteX4" fmla="*/ 593015 w 3041288"/>
                  <a:gd name="connsiteY4" fmla="*/ 1008112 h 3240362"/>
                  <a:gd name="connsiteX5" fmla="*/ 232975 w 3041288"/>
                  <a:gd name="connsiteY5" fmla="*/ 1008112 h 3240362"/>
                  <a:gd name="connsiteX6" fmla="*/ 232978 w 3041288"/>
                  <a:gd name="connsiteY6" fmla="*/ 0 h 3240362"/>
                  <a:gd name="connsiteX7" fmla="*/ 1889160 w 3041288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8315" h="3240362">
                    <a:moveTo>
                      <a:pt x="1676187" y="2"/>
                    </a:moveTo>
                    <a:lnTo>
                      <a:pt x="2828315" y="2"/>
                    </a:lnTo>
                    <a:lnTo>
                      <a:pt x="2828315" y="3240362"/>
                    </a:lnTo>
                    <a:lnTo>
                      <a:pt x="452052" y="3240362"/>
                    </a:lnTo>
                    <a:cubicBezTo>
                      <a:pt x="452056" y="2633714"/>
                      <a:pt x="478156" y="1440743"/>
                      <a:pt x="452050" y="1008112"/>
                    </a:cubicBezTo>
                    <a:cubicBezTo>
                      <a:pt x="235643" y="1002902"/>
                      <a:pt x="168587" y="1037448"/>
                      <a:pt x="20002" y="1008112"/>
                    </a:cubicBezTo>
                    <a:cubicBezTo>
                      <a:pt x="23039" y="807698"/>
                      <a:pt x="0" y="257857"/>
                      <a:pt x="20005" y="0"/>
                    </a:cubicBezTo>
                    <a:lnTo>
                      <a:pt x="1676187" y="2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marL="1524000" algn="ctr"/>
                <a:endPara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r>
                  <a:rPr lang="en-US" altLang="zh-TW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3F</a:t>
                </a:r>
              </a:p>
              <a:p>
                <a:pPr marL="1524000" algn="ctr"/>
                <a:r>
                  <a:rPr lang="zh-TW" altLang="en-US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實驗室</a:t>
                </a:r>
                <a:endParaRPr lang="en-US" altLang="zh-TW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zh-TW" altLang="en-US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rot="16200000">
                <a:off x="3518360" y="3822164"/>
                <a:ext cx="936105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3F</a:t>
                </a:r>
              </a:p>
              <a:p>
                <a:pPr algn="ctr"/>
                <a:r>
                  <a:rPr lang="zh-TW" altLang="en-US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辦公室</a:t>
                </a:r>
                <a:endParaRPr lang="zh-TW" alt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cxnSp>
            <p:nvCxnSpPr>
              <p:cNvPr id="45" name="直線接點 44"/>
              <p:cNvCxnSpPr/>
              <p:nvPr/>
            </p:nvCxnSpPr>
            <p:spPr>
              <a:xfrm rot="16200000">
                <a:off x="3311880" y="3174112"/>
                <a:ext cx="360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rot="16200000">
                <a:off x="3311880" y="4110176"/>
                <a:ext cx="36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50000"/>
              </a:blip>
              <a:srcRect/>
              <a:stretch>
                <a:fillRect/>
              </a:stretch>
            </p:blipFill>
            <p:spPr bwMode="auto">
              <a:xfrm rot="5400000">
                <a:off x="4639460" y="5086852"/>
                <a:ext cx="722959" cy="1001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矩形 21"/>
              <p:cNvSpPr/>
              <p:nvPr/>
            </p:nvSpPr>
            <p:spPr>
              <a:xfrm rot="16200000">
                <a:off x="1790167" y="1229872"/>
                <a:ext cx="1872213" cy="1512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400" dirty="0" err="1">
                    <a:ln w="0"/>
                    <a:solidFill>
                      <a:sysClr val="windowText" lastClr="000000"/>
                    </a:solidFill>
                  </a:rPr>
                  <a:t>Sp.ark</a:t>
                </a:r>
                <a:endParaRPr lang="zh-TW" altLang="en-US" sz="2400" dirty="0">
                  <a:ln w="0"/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rot="16200000">
                <a:off x="1574147" y="3318107"/>
                <a:ext cx="1872205" cy="10801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科教小教室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3514170" y="1018041"/>
                <a:ext cx="1440162" cy="15037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數學系</a:t>
                </a:r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3269951" y="3138088"/>
                <a:ext cx="1503786" cy="1967181"/>
              </a:xfrm>
              <a:custGeom>
                <a:avLst/>
                <a:gdLst>
                  <a:gd name="connsiteX0" fmla="*/ 372416 w 1353491"/>
                  <a:gd name="connsiteY0" fmla="*/ 0 h 2316270"/>
                  <a:gd name="connsiteX1" fmla="*/ 324791 w 1353491"/>
                  <a:gd name="connsiteY1" fmla="*/ 228600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371672 w 1353491"/>
                  <a:gd name="connsiteY1" fmla="*/ 252611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371672 w 1353491"/>
                  <a:gd name="connsiteY1" fmla="*/ 252611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296216 w 1353491"/>
                  <a:gd name="connsiteY1" fmla="*/ 466725 h 2316270"/>
                  <a:gd name="connsiteX2" fmla="*/ 229541 w 1353491"/>
                  <a:gd name="connsiteY2" fmla="*/ 752475 h 2316270"/>
                  <a:gd name="connsiteX3" fmla="*/ 220016 w 1353491"/>
                  <a:gd name="connsiteY3" fmla="*/ 895350 h 2316270"/>
                  <a:gd name="connsiteX4" fmla="*/ 191441 w 1353491"/>
                  <a:gd name="connsiteY4" fmla="*/ 981075 h 2316270"/>
                  <a:gd name="connsiteX5" fmla="*/ 200966 w 1353491"/>
                  <a:gd name="connsiteY5" fmla="*/ 2114550 h 2316270"/>
                  <a:gd name="connsiteX6" fmla="*/ 915341 w 1353491"/>
                  <a:gd name="connsiteY6" fmla="*/ 2133600 h 2316270"/>
                  <a:gd name="connsiteX7" fmla="*/ 1134416 w 1353491"/>
                  <a:gd name="connsiteY7" fmla="*/ 2152650 h 2316270"/>
                  <a:gd name="connsiteX8" fmla="*/ 1277291 w 1353491"/>
                  <a:gd name="connsiteY8" fmla="*/ 2181225 h 2316270"/>
                  <a:gd name="connsiteX9" fmla="*/ 1353491 w 1353491"/>
                  <a:gd name="connsiteY9" fmla="*/ 2181225 h 2316270"/>
                  <a:gd name="connsiteX0" fmla="*/ 372416 w 1353491"/>
                  <a:gd name="connsiteY0" fmla="*/ 0 h 2316270"/>
                  <a:gd name="connsiteX1" fmla="*/ 229541 w 1353491"/>
                  <a:gd name="connsiteY1" fmla="*/ 752475 h 2316270"/>
                  <a:gd name="connsiteX2" fmla="*/ 220016 w 1353491"/>
                  <a:gd name="connsiteY2" fmla="*/ 895350 h 2316270"/>
                  <a:gd name="connsiteX3" fmla="*/ 191441 w 1353491"/>
                  <a:gd name="connsiteY3" fmla="*/ 981075 h 2316270"/>
                  <a:gd name="connsiteX4" fmla="*/ 200966 w 1353491"/>
                  <a:gd name="connsiteY4" fmla="*/ 2114550 h 2316270"/>
                  <a:gd name="connsiteX5" fmla="*/ 915341 w 1353491"/>
                  <a:gd name="connsiteY5" fmla="*/ 2133600 h 2316270"/>
                  <a:gd name="connsiteX6" fmla="*/ 1134416 w 1353491"/>
                  <a:gd name="connsiteY6" fmla="*/ 2152650 h 2316270"/>
                  <a:gd name="connsiteX7" fmla="*/ 1277291 w 1353491"/>
                  <a:gd name="connsiteY7" fmla="*/ 2181225 h 2316270"/>
                  <a:gd name="connsiteX8" fmla="*/ 1353491 w 1353491"/>
                  <a:gd name="connsiteY8" fmla="*/ 2181225 h 2316270"/>
                  <a:gd name="connsiteX0" fmla="*/ 287338 w 1268413"/>
                  <a:gd name="connsiteY0" fmla="*/ 0 h 2316270"/>
                  <a:gd name="connsiteX1" fmla="*/ 144463 w 1268413"/>
                  <a:gd name="connsiteY1" fmla="*/ 752475 h 2316270"/>
                  <a:gd name="connsiteX2" fmla="*/ 134938 w 1268413"/>
                  <a:gd name="connsiteY2" fmla="*/ 895350 h 2316270"/>
                  <a:gd name="connsiteX3" fmla="*/ 115888 w 1268413"/>
                  <a:gd name="connsiteY3" fmla="*/ 2114550 h 2316270"/>
                  <a:gd name="connsiteX4" fmla="*/ 830263 w 1268413"/>
                  <a:gd name="connsiteY4" fmla="*/ 2133600 h 2316270"/>
                  <a:gd name="connsiteX5" fmla="*/ 1049338 w 1268413"/>
                  <a:gd name="connsiteY5" fmla="*/ 2152650 h 2316270"/>
                  <a:gd name="connsiteX6" fmla="*/ 1192213 w 1268413"/>
                  <a:gd name="connsiteY6" fmla="*/ 2181225 h 2316270"/>
                  <a:gd name="connsiteX7" fmla="*/ 1268413 w 1268413"/>
                  <a:gd name="connsiteY7" fmla="*/ 2181225 h 2316270"/>
                  <a:gd name="connsiteX0" fmla="*/ 285750 w 1266825"/>
                  <a:gd name="connsiteY0" fmla="*/ 0 h 2316270"/>
                  <a:gd name="connsiteX1" fmla="*/ 142875 w 1266825"/>
                  <a:gd name="connsiteY1" fmla="*/ 752475 h 2316270"/>
                  <a:gd name="connsiteX2" fmla="*/ 114300 w 1266825"/>
                  <a:gd name="connsiteY2" fmla="*/ 2114550 h 2316270"/>
                  <a:gd name="connsiteX3" fmla="*/ 828675 w 1266825"/>
                  <a:gd name="connsiteY3" fmla="*/ 2133600 h 2316270"/>
                  <a:gd name="connsiteX4" fmla="*/ 1047750 w 1266825"/>
                  <a:gd name="connsiteY4" fmla="*/ 2152650 h 2316270"/>
                  <a:gd name="connsiteX5" fmla="*/ 1190625 w 1266825"/>
                  <a:gd name="connsiteY5" fmla="*/ 2181225 h 2316270"/>
                  <a:gd name="connsiteX6" fmla="*/ 1266825 w 1266825"/>
                  <a:gd name="connsiteY6" fmla="*/ 2181225 h 2316270"/>
                  <a:gd name="connsiteX0" fmla="*/ 261937 w 1243012"/>
                  <a:gd name="connsiteY0" fmla="*/ 0 h 2316270"/>
                  <a:gd name="connsiteX1" fmla="*/ 90487 w 1243012"/>
                  <a:gd name="connsiteY1" fmla="*/ 2114550 h 2316270"/>
                  <a:gd name="connsiteX2" fmla="*/ 804862 w 1243012"/>
                  <a:gd name="connsiteY2" fmla="*/ 2133600 h 2316270"/>
                  <a:gd name="connsiteX3" fmla="*/ 1023937 w 1243012"/>
                  <a:gd name="connsiteY3" fmla="*/ 2152650 h 2316270"/>
                  <a:gd name="connsiteX4" fmla="*/ 1166812 w 1243012"/>
                  <a:gd name="connsiteY4" fmla="*/ 2181225 h 2316270"/>
                  <a:gd name="connsiteX5" fmla="*/ 1243012 w 1243012"/>
                  <a:gd name="connsiteY5" fmla="*/ 2181225 h 2316270"/>
                  <a:gd name="connsiteX0" fmla="*/ 2061392 w 2061392"/>
                  <a:gd name="connsiteY0" fmla="*/ 0 h 2351691"/>
                  <a:gd name="connsiteX1" fmla="*/ 90487 w 2061392"/>
                  <a:gd name="connsiteY1" fmla="*/ 2149971 h 2351691"/>
                  <a:gd name="connsiteX2" fmla="*/ 804862 w 2061392"/>
                  <a:gd name="connsiteY2" fmla="*/ 2169021 h 2351691"/>
                  <a:gd name="connsiteX3" fmla="*/ 1023937 w 2061392"/>
                  <a:gd name="connsiteY3" fmla="*/ 2188071 h 2351691"/>
                  <a:gd name="connsiteX4" fmla="*/ 1166812 w 2061392"/>
                  <a:gd name="connsiteY4" fmla="*/ 2216646 h 2351691"/>
                  <a:gd name="connsiteX5" fmla="*/ 1243012 w 2061392"/>
                  <a:gd name="connsiteY5" fmla="*/ 2216646 h 2351691"/>
                  <a:gd name="connsiteX0" fmla="*/ 1962695 w 1962695"/>
                  <a:gd name="connsiteY0" fmla="*/ 427607 h 2645943"/>
                  <a:gd name="connsiteX1" fmla="*/ 90487 w 1962695"/>
                  <a:gd name="connsiteY1" fmla="*/ 355600 h 2645943"/>
                  <a:gd name="connsiteX2" fmla="*/ 706165 w 1962695"/>
                  <a:gd name="connsiteY2" fmla="*/ 2596628 h 2645943"/>
                  <a:gd name="connsiteX3" fmla="*/ 925240 w 1962695"/>
                  <a:gd name="connsiteY3" fmla="*/ 2615678 h 2645943"/>
                  <a:gd name="connsiteX4" fmla="*/ 1068115 w 1962695"/>
                  <a:gd name="connsiteY4" fmla="*/ 2644253 h 2645943"/>
                  <a:gd name="connsiteX5" fmla="*/ 1144315 w 1962695"/>
                  <a:gd name="connsiteY5" fmla="*/ 2644253 h 2645943"/>
                  <a:gd name="connsiteX0" fmla="*/ 1966317 w 1966317"/>
                  <a:gd name="connsiteY0" fmla="*/ 427607 h 2666207"/>
                  <a:gd name="connsiteX1" fmla="*/ 94109 w 1966317"/>
                  <a:gd name="connsiteY1" fmla="*/ 355600 h 2666207"/>
                  <a:gd name="connsiteX2" fmla="*/ 238125 w 1966317"/>
                  <a:gd name="connsiteY2" fmla="*/ 2659857 h 2666207"/>
                  <a:gd name="connsiteX3" fmla="*/ 928862 w 1966317"/>
                  <a:gd name="connsiteY3" fmla="*/ 2615678 h 2666207"/>
                  <a:gd name="connsiteX4" fmla="*/ 1071737 w 1966317"/>
                  <a:gd name="connsiteY4" fmla="*/ 2644253 h 2666207"/>
                  <a:gd name="connsiteX5" fmla="*/ 1147937 w 1966317"/>
                  <a:gd name="connsiteY5" fmla="*/ 2644253 h 2666207"/>
                  <a:gd name="connsiteX0" fmla="*/ 1966317 w 1966317"/>
                  <a:gd name="connsiteY0" fmla="*/ 427607 h 3041299"/>
                  <a:gd name="connsiteX1" fmla="*/ 94109 w 1966317"/>
                  <a:gd name="connsiteY1" fmla="*/ 355600 h 3041299"/>
                  <a:gd name="connsiteX2" fmla="*/ 238125 w 1966317"/>
                  <a:gd name="connsiteY2" fmla="*/ 2659857 h 3041299"/>
                  <a:gd name="connsiteX3" fmla="*/ 1071737 w 1966317"/>
                  <a:gd name="connsiteY3" fmla="*/ 2644253 h 3041299"/>
                  <a:gd name="connsiteX4" fmla="*/ 1147937 w 1966317"/>
                  <a:gd name="connsiteY4" fmla="*/ 2644253 h 3041299"/>
                  <a:gd name="connsiteX0" fmla="*/ 1966317 w 1966317"/>
                  <a:gd name="connsiteY0" fmla="*/ 427607 h 3041299"/>
                  <a:gd name="connsiteX1" fmla="*/ 94109 w 1966317"/>
                  <a:gd name="connsiteY1" fmla="*/ 355600 h 3041299"/>
                  <a:gd name="connsiteX2" fmla="*/ 238125 w 1966317"/>
                  <a:gd name="connsiteY2" fmla="*/ 2659857 h 3041299"/>
                  <a:gd name="connsiteX3" fmla="*/ 1147937 w 1966317"/>
                  <a:gd name="connsiteY3" fmla="*/ 2644253 h 3041299"/>
                  <a:gd name="connsiteX0" fmla="*/ 2038325 w 2038325"/>
                  <a:gd name="connsiteY0" fmla="*/ 427607 h 3041299"/>
                  <a:gd name="connsiteX1" fmla="*/ 166117 w 2038325"/>
                  <a:gd name="connsiteY1" fmla="*/ 355600 h 3041299"/>
                  <a:gd name="connsiteX2" fmla="*/ 238125 w 2038325"/>
                  <a:gd name="connsiteY2" fmla="*/ 2659857 h 3041299"/>
                  <a:gd name="connsiteX3" fmla="*/ 1219945 w 2038325"/>
                  <a:gd name="connsiteY3" fmla="*/ 2644253 h 3041299"/>
                  <a:gd name="connsiteX0" fmla="*/ 2038325 w 2038325"/>
                  <a:gd name="connsiteY0" fmla="*/ 427607 h 2694232"/>
                  <a:gd name="connsiteX1" fmla="*/ 166117 w 2038325"/>
                  <a:gd name="connsiteY1" fmla="*/ 355600 h 2694232"/>
                  <a:gd name="connsiteX2" fmla="*/ 238125 w 2038325"/>
                  <a:gd name="connsiteY2" fmla="*/ 2659857 h 2694232"/>
                  <a:gd name="connsiteX3" fmla="*/ 1219945 w 203832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878114 w 1878114"/>
                  <a:gd name="connsiteY0" fmla="*/ 93488 h 2360113"/>
                  <a:gd name="connsiteX1" fmla="*/ 5906 w 1878114"/>
                  <a:gd name="connsiteY1" fmla="*/ 21481 h 2360113"/>
                  <a:gd name="connsiteX2" fmla="*/ 77914 w 1878114"/>
                  <a:gd name="connsiteY2" fmla="*/ 2325738 h 2360113"/>
                  <a:gd name="connsiteX3" fmla="*/ 1059734 w 1878114"/>
                  <a:gd name="connsiteY3" fmla="*/ 2310134 h 2360113"/>
                  <a:gd name="connsiteX0" fmla="*/ 1878114 w 1878114"/>
                  <a:gd name="connsiteY0" fmla="*/ 93488 h 2360113"/>
                  <a:gd name="connsiteX1" fmla="*/ 5906 w 1878114"/>
                  <a:gd name="connsiteY1" fmla="*/ 21481 h 2360113"/>
                  <a:gd name="connsiteX2" fmla="*/ 77914 w 1878114"/>
                  <a:gd name="connsiteY2" fmla="*/ 2325738 h 2360113"/>
                  <a:gd name="connsiteX3" fmla="*/ 1059734 w 1878114"/>
                  <a:gd name="connsiteY3" fmla="*/ 2310134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77914 w 1878113"/>
                  <a:gd name="connsiteY2" fmla="*/ 2325738 h 2360113"/>
                  <a:gd name="connsiteX3" fmla="*/ 1059734 w 1878113"/>
                  <a:gd name="connsiteY3" fmla="*/ 2310134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77914 w 1878113"/>
                  <a:gd name="connsiteY2" fmla="*/ 2325738 h 2360113"/>
                  <a:gd name="connsiteX3" fmla="*/ 1374058 w 1878113"/>
                  <a:gd name="connsiteY3" fmla="*/ 2325738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5905 w 1878113"/>
                  <a:gd name="connsiteY2" fmla="*/ 2325738 h 2360113"/>
                  <a:gd name="connsiteX3" fmla="*/ 1374058 w 1878113"/>
                  <a:gd name="connsiteY3" fmla="*/ 2325738 h 236011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8113" h="2348703">
                    <a:moveTo>
                      <a:pt x="1878113" y="21482"/>
                    </a:moveTo>
                    <a:cubicBezTo>
                      <a:pt x="1515121" y="17761"/>
                      <a:pt x="469754" y="0"/>
                      <a:pt x="5906" y="21481"/>
                    </a:cubicBezTo>
                    <a:cubicBezTo>
                      <a:pt x="0" y="305106"/>
                      <a:pt x="25277" y="1954437"/>
                      <a:pt x="5905" y="2325738"/>
                    </a:cubicBezTo>
                    <a:cubicBezTo>
                      <a:pt x="336200" y="2348703"/>
                      <a:pt x="1184514" y="2328989"/>
                      <a:pt x="1374058" y="2325738"/>
                    </a:cubicBezTo>
                  </a:path>
                </a:pathLst>
              </a:custGeom>
              <a:ln w="76200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6588224" y="2994080"/>
                <a:ext cx="72008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3C696794-457E-43C8-8861-D3E2E9A1B368}"/>
                </a:ext>
              </a:extLst>
            </p:cNvPr>
            <p:cNvCxnSpPr>
              <a:cxnSpLocks/>
            </p:cNvCxnSpPr>
            <p:nvPr/>
          </p:nvCxnSpPr>
          <p:spPr>
            <a:xfrm>
              <a:off x="3816751" y="4072885"/>
              <a:ext cx="3970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E2B290C5-23F1-4A9C-9B7C-C5DF14FDF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19" t="11456" r="14866"/>
          <a:stretch/>
        </p:blipFill>
        <p:spPr>
          <a:xfrm rot="5400000">
            <a:off x="4685891" y="5437704"/>
            <a:ext cx="541509" cy="481643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A664F90C-6615-4609-BAB8-99617F42B5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/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3F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C537FFD-15A5-4C64-83B1-FD4B4E31616C}"/>
              </a:ext>
            </a:extLst>
          </p:cNvPr>
          <p:cNvCxnSpPr>
            <a:cxnSpLocks/>
          </p:cNvCxnSpPr>
          <p:nvPr/>
        </p:nvCxnSpPr>
        <p:spPr>
          <a:xfrm rot="5400000">
            <a:off x="2491556" y="5190598"/>
            <a:ext cx="434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739CB951-EEE8-40E1-8D42-2142527FE029}"/>
              </a:ext>
            </a:extLst>
          </p:cNvPr>
          <p:cNvCxnSpPr>
            <a:cxnSpLocks/>
          </p:cNvCxnSpPr>
          <p:nvPr/>
        </p:nvCxnSpPr>
        <p:spPr>
          <a:xfrm rot="5400000">
            <a:off x="2482619" y="3430150"/>
            <a:ext cx="434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248400" y="6642100"/>
            <a:ext cx="2895600" cy="2159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FYLEE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44624"/>
            <a:ext cx="7200000" cy="720000"/>
          </a:xfrm>
          <a:prstGeom prst="roundRect">
            <a:avLst/>
          </a:prstGeom>
          <a:noFill/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實驗室規定注意事項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4488" y="671691"/>
            <a:ext cx="8640000" cy="61863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普通物理實驗室網站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http://www.phys.nthu.edu.tw/~gplab/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</a:pP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最新消息，注意事項，實驗內容下載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實驗室上課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拖鞋。並盡量穿運動鞋或皮鞋以防儀器掉落砸傷。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飲食，勿丟棄飲料食物或空盒於實驗室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包含走道及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，避免螞蟻及老鼠進駐損壞電源或儀器，影響大家實驗時間。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將實驗器材依器材照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以組為單位清點實驗器材，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損壞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非耗損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請同學照價或採購賠償。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若學生未整理，請助教留下整理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實驗結束後關電源，冷氣，燈、扇，並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實驗室人員。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需補做實驗者請</a:t>
            </a:r>
            <a:r>
              <a:rPr kumimoji="0"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事先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與實驗室助理提出申請，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助教陪同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當次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驗月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內完成。</a:t>
            </a:r>
          </a:p>
        </p:txBody>
      </p:sp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525169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1846" y="116632"/>
            <a:ext cx="4824536" cy="720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1706" y="1844824"/>
            <a:ext cx="7344816" cy="22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學生違反實驗室規定，扣成績。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講助違反實驗室規定，扣薪。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講助表現良好，獎金。</a:t>
            </a:r>
          </a:p>
        </p:txBody>
      </p:sp>
    </p:spTree>
    <p:extLst>
      <p:ext uri="{BB962C8B-B14F-4D97-AF65-F5344CB8AC3E}">
        <p14:creationId xmlns:p14="http://schemas.microsoft.com/office/powerpoint/2010/main" val="1983789751"/>
      </p:ext>
    </p:extLst>
  </p:cSld>
  <p:clrMapOvr>
    <a:masterClrMapping/>
  </p:clrMapOvr>
</p:sld>
</file>

<file path=ppt/theme/theme1.xml><?xml version="1.0" encoding="utf-8"?>
<a:theme xmlns:a="http://schemas.openxmlformats.org/drawingml/2006/main" name="110普物實驗室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普物實驗室" id="{DF86FE93-F025-439B-9E6E-917C2109766D}" vid="{CF5676D7-6E93-4E69-8143-241771FA6E8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110普物實驗室</Template>
  <TotalTime>7639</TotalTime>
  <Words>1354</Words>
  <Application>Microsoft Office PowerPoint</Application>
  <PresentationFormat>如螢幕大小 (4:3)</PresentationFormat>
  <Paragraphs>164</Paragraphs>
  <Slides>19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Helvetica Neue</vt:lpstr>
      <vt:lpstr>華康古印體(P)</vt:lpstr>
      <vt:lpstr>微軟正黑體</vt:lpstr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Wingdings</vt:lpstr>
      <vt:lpstr>110普物實驗室</vt:lpstr>
      <vt:lpstr>助教座位</vt:lpstr>
      <vt:lpstr>PowerPoint 簡報</vt:lpstr>
      <vt:lpstr>PowerPoint 簡報</vt:lpstr>
      <vt:lpstr>PowerPoint 簡報</vt:lpstr>
      <vt:lpstr>實驗室配置---綜三館 1F</vt:lpstr>
      <vt:lpstr>實驗室配置---綜三館 2F</vt:lpstr>
      <vt:lpstr>實驗室配置---綜三館 3F</vt:lpstr>
      <vt:lpstr>實驗室規定注意事項</vt:lpstr>
      <vt:lpstr>PowerPoint 簡報</vt:lpstr>
      <vt:lpstr>講師助教責任義務</vt:lpstr>
      <vt:lpstr>PowerPoint 簡報</vt:lpstr>
      <vt:lpstr>普物實驗上學期課程</vt:lpstr>
      <vt:lpstr>實驗輪流表</vt:lpstr>
      <vt:lpstr>實驗注意事項</vt:lpstr>
      <vt:lpstr>實驗成績</vt:lpstr>
      <vt:lpstr>數位學習系統</vt:lpstr>
      <vt:lpstr>增設[元課程]</vt:lpstr>
      <vt:lpstr>薪資申請-請注意信件通知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GPL-1</dc:creator>
  <cp:lastModifiedBy>W1111</cp:lastModifiedBy>
  <cp:revision>285</cp:revision>
  <cp:lastPrinted>2022-09-12T04:59:19Z</cp:lastPrinted>
  <dcterms:created xsi:type="dcterms:W3CDTF">2011-09-08T02:21:50Z</dcterms:created>
  <dcterms:modified xsi:type="dcterms:W3CDTF">2023-09-07T08:55:21Z</dcterms:modified>
</cp:coreProperties>
</file>